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72" r:id="rId3"/>
    <p:sldId id="257" r:id="rId4"/>
    <p:sldId id="258" r:id="rId5"/>
    <p:sldId id="259" r:id="rId6"/>
    <p:sldId id="262" r:id="rId7"/>
    <p:sldId id="268" r:id="rId8"/>
    <p:sldId id="269" r:id="rId9"/>
    <p:sldId id="260" r:id="rId10"/>
    <p:sldId id="270" r:id="rId11"/>
    <p:sldId id="263" r:id="rId12"/>
    <p:sldId id="273" r:id="rId13"/>
    <p:sldId id="265" r:id="rId14"/>
    <p:sldId id="266" r:id="rId15"/>
    <p:sldId id="267" r:id="rId16"/>
  </p:sldIdLst>
  <p:sldSz cx="12192000" cy="6858000"/>
  <p:notesSz cx="6794500" cy="99314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CE7"/>
    <a:srgbClr val="FDE001"/>
    <a:srgbClr val="370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3FB64F-397B-3B7E-1A81-D0EE7C97DAEC}" v="20" dt="2026-08-07T15:27:15.3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378" autoAdjust="0"/>
  </p:normalViewPr>
  <p:slideViewPr>
    <p:cSldViewPr snapToGrid="0">
      <p:cViewPr varScale="1">
        <p:scale>
          <a:sx n="95" d="100"/>
          <a:sy n="95" d="100"/>
        </p:scale>
        <p:origin x="396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2300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679450" y="4779963"/>
            <a:ext cx="5435600" cy="3910012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67818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679450" y="4779963"/>
            <a:ext cx="5435600" cy="3910012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83859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679450" y="4779963"/>
            <a:ext cx="5435600" cy="3910012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166018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679450" y="4779963"/>
            <a:ext cx="5435600" cy="3910012"/>
          </a:xfrm>
          <a:prstGeom prst="rect">
            <a:avLst/>
          </a:prstGeom>
        </p:spPr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704913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371/journal.pone.0214678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doi.org/10.1017/S2045796019000234" TargetMode="External"/><Relationship Id="rId4" Type="http://schemas.openxmlformats.org/officeDocument/2006/relationships/hyperlink" Target="https://doi.org/10.1038/s41398-021-01663-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F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DF866C8A-8B99-410B-ABDB-672FA3B192D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B7643C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48E687CC-3F03-414D-9937-426974F44A9F}"/>
              </a:ext>
            </a:extLst>
          </p:cNvPr>
          <p:cNvSpPr>
            <a:spLocks noGrp="1"/>
          </p:cNvSpPr>
          <p:nvPr/>
        </p:nvSpPr>
        <p:spPr>
          <a:xfrm>
            <a:off x="762000" y="723900"/>
            <a:ext cx="752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1" i="0">
                <a:solidFill>
                  <a:srgbClr val="DED3BE"/>
                </a:solidFill>
                <a:latin typeface="Aptos"/>
                <a:ea typeface="Aptos"/>
                <a:cs typeface="Aptos"/>
              </a:defRPr>
            </a:pPr>
            <a:r>
              <a:rPr sz="1200" b="1" i="0" dirty="0">
                <a:solidFill>
                  <a:srgbClr val="DED3BE"/>
                </a:solidFill>
                <a:latin typeface="Aptos"/>
                <a:ea typeface="Aptos"/>
                <a:cs typeface="Aptos"/>
              </a:rPr>
              <a:t> HERSTELONDERSTEUNENDE ZORG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A1290B37-3F7E-47E1-A474-867C14CDD3A6}"/>
              </a:ext>
            </a:extLst>
          </p:cNvPr>
          <p:cNvSpPr>
            <a:spLocks noGrp="1"/>
          </p:cNvSpPr>
          <p:nvPr/>
        </p:nvSpPr>
        <p:spPr>
          <a:xfrm>
            <a:off x="742950" y="1676400"/>
            <a:ext cx="72390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86000"/>
              </a:lnSpc>
              <a:buNone/>
              <a:defRPr sz="5100" b="1" i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lang="nl-BE" sz="5100" b="1" dirty="0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Zorg voor Zin</a:t>
            </a:r>
            <a:endParaRPr sz="5100" b="1" i="0" dirty="0">
              <a:solidFill>
                <a:srgbClr val="FFFDF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B78C1D89-8791-4944-9955-7BD1EF6DF36E}"/>
              </a:ext>
            </a:extLst>
          </p:cNvPr>
          <p:cNvSpPr>
            <a:spLocks noGrp="1"/>
          </p:cNvSpPr>
          <p:nvPr/>
        </p:nvSpPr>
        <p:spPr>
          <a:xfrm>
            <a:off x="760998" y="3829050"/>
            <a:ext cx="6832933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667"/>
          </a:bodyPr>
          <a:lstStyle/>
          <a:p>
            <a:pPr>
              <a:defRPr sz="1875" b="0" i="0">
                <a:solidFill>
                  <a:srgbClr val="B7C3AD"/>
                </a:solidFill>
                <a:latin typeface="Aptos"/>
                <a:ea typeface="Aptos"/>
                <a:cs typeface="Aptos"/>
              </a:defRPr>
            </a:pPr>
            <a:r>
              <a:rPr lang="nl-NL" sz="1850" dirty="0">
                <a:solidFill>
                  <a:srgbClr val="B7C3AD"/>
                </a:solidFill>
                <a:latin typeface="Aptos"/>
                <a:ea typeface="Aptos"/>
                <a:cs typeface="Aptos"/>
              </a:rPr>
              <a:t>Betekenis </a:t>
            </a:r>
            <a:r>
              <a:rPr sz="1850" b="0" i="0" dirty="0">
                <a:solidFill>
                  <a:srgbClr val="B7C3AD"/>
                </a:solidFill>
                <a:latin typeface="Aptos"/>
                <a:ea typeface="Aptos"/>
                <a:cs typeface="Aptos"/>
              </a:rPr>
              <a:t>en </a:t>
            </a:r>
            <a:r>
              <a:rPr lang="nl-NL" sz="1850" dirty="0">
                <a:solidFill>
                  <a:srgbClr val="B7C3AD"/>
                </a:solidFill>
                <a:latin typeface="Aptos"/>
                <a:ea typeface="Aptos"/>
                <a:cs typeface="Aptos"/>
              </a:rPr>
              <a:t>levenskracht</a:t>
            </a:r>
            <a:r>
              <a:rPr sz="1850" b="0" i="0" dirty="0">
                <a:solidFill>
                  <a:srgbClr val="B7C3AD"/>
                </a:solidFill>
                <a:latin typeface="Aptos"/>
                <a:ea typeface="Aptos"/>
                <a:cs typeface="Aptos"/>
              </a:rPr>
              <a:t> </a:t>
            </a:r>
            <a:r>
              <a:rPr lang="nl-NL" sz="1850" dirty="0">
                <a:solidFill>
                  <a:srgbClr val="B7C3AD"/>
                </a:solidFill>
                <a:latin typeface="Aptos"/>
                <a:ea typeface="Aptos"/>
                <a:cs typeface="Aptos"/>
              </a:rPr>
              <a:t>vinden</a:t>
            </a:r>
            <a:r>
              <a:rPr sz="1850" b="0" i="0" dirty="0">
                <a:solidFill>
                  <a:srgbClr val="B7C3AD"/>
                </a:solidFill>
                <a:latin typeface="Aptos"/>
                <a:ea typeface="Aptos"/>
                <a:cs typeface="Aptos"/>
              </a:rPr>
              <a:t> </a:t>
            </a:r>
            <a:r>
              <a:rPr sz="1850" b="0" i="0" dirty="0" err="1">
                <a:solidFill>
                  <a:srgbClr val="B7C3AD"/>
                </a:solidFill>
                <a:latin typeface="Aptos"/>
                <a:ea typeface="Aptos"/>
                <a:cs typeface="Aptos"/>
              </a:rPr>
              <a:t>na</a:t>
            </a:r>
            <a:r>
              <a:rPr sz="1850" b="0" i="0" dirty="0">
                <a:solidFill>
                  <a:srgbClr val="B7C3AD"/>
                </a:solidFill>
                <a:latin typeface="Aptos"/>
                <a:ea typeface="Aptos"/>
                <a:cs typeface="Aptos"/>
              </a:rPr>
              <a:t> </a:t>
            </a:r>
            <a:r>
              <a:rPr sz="1850" b="0" i="0" dirty="0" err="1">
                <a:solidFill>
                  <a:srgbClr val="B7C3AD"/>
                </a:solidFill>
                <a:latin typeface="Aptos"/>
                <a:ea typeface="Aptos"/>
                <a:cs typeface="Aptos"/>
              </a:rPr>
              <a:t>een</a:t>
            </a:r>
            <a:r>
              <a:rPr sz="1850" b="0" i="0" dirty="0">
                <a:solidFill>
                  <a:srgbClr val="B7C3AD"/>
                </a:solidFill>
                <a:latin typeface="Aptos"/>
                <a:ea typeface="Aptos"/>
                <a:cs typeface="Aptos"/>
              </a:rPr>
              <a:t> postpartum </a:t>
            </a:r>
            <a:r>
              <a:rPr sz="1850" b="0" i="0" dirty="0" err="1">
                <a:solidFill>
                  <a:srgbClr val="B7C3AD"/>
                </a:solidFill>
                <a:latin typeface="Aptos"/>
                <a:ea typeface="Aptos"/>
                <a:cs typeface="Aptos"/>
              </a:rPr>
              <a:t>depressie</a:t>
            </a:r>
            <a:endParaRPr lang="nl-NL" sz="1850" b="0" i="0" dirty="0">
              <a:solidFill>
                <a:srgbClr val="B7C3A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A370E451-176D-4245-BD43-2EEE08188D9A}"/>
              </a:ext>
            </a:extLst>
          </p:cNvPr>
          <p:cNvSpPr>
            <a:spLocks noGrp="1"/>
          </p:cNvSpPr>
          <p:nvPr/>
        </p:nvSpPr>
        <p:spPr>
          <a:xfrm>
            <a:off x="9591675" y="2009775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5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2550" b="1" i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M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97E6F0E1-00A2-40C6-AF85-741D07F8694C}"/>
              </a:ext>
            </a:extLst>
          </p:cNvPr>
          <p:cNvSpPr>
            <a:spLocks noGrp="1"/>
          </p:cNvSpPr>
          <p:nvPr/>
        </p:nvSpPr>
        <p:spPr>
          <a:xfrm>
            <a:off x="769876" y="4152900"/>
            <a:ext cx="5715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0" i="1">
                <a:solidFill>
                  <a:srgbClr val="DED3BE"/>
                </a:solidFill>
                <a:latin typeface="Aptos"/>
                <a:ea typeface="Aptos"/>
                <a:cs typeface="Aptos"/>
              </a:defRPr>
            </a:pPr>
            <a:r>
              <a:rPr lang="nl-BE" sz="1050" b="0" i="1" dirty="0">
                <a:solidFill>
                  <a:srgbClr val="DED3BE"/>
                </a:solidFill>
                <a:latin typeface="Aptos"/>
                <a:ea typeface="Aptos"/>
                <a:cs typeface="Aptos"/>
              </a:rPr>
              <a:t>Een ervaringsverhaal </a:t>
            </a:r>
          </a:p>
          <a:p>
            <a:pPr algn="l">
              <a:lnSpc>
                <a:spcPct val="100000"/>
              </a:lnSpc>
              <a:buNone/>
              <a:defRPr sz="1050" b="0" i="1">
                <a:solidFill>
                  <a:srgbClr val="DED3BE"/>
                </a:solidFill>
                <a:latin typeface="Aptos"/>
                <a:ea typeface="Aptos"/>
                <a:cs typeface="Aptos"/>
              </a:defRPr>
            </a:pPr>
            <a:endParaRPr lang="nl-BE" sz="1050" i="1" dirty="0">
              <a:solidFill>
                <a:srgbClr val="DED3BE"/>
              </a:solidFill>
              <a:latin typeface="Aptos"/>
              <a:ea typeface="Aptos"/>
              <a:cs typeface="Aptos"/>
            </a:endParaRPr>
          </a:p>
          <a:p>
            <a:pPr algn="l">
              <a:lnSpc>
                <a:spcPct val="100000"/>
              </a:lnSpc>
              <a:buNone/>
              <a:defRPr sz="1050" b="0" i="1">
                <a:solidFill>
                  <a:srgbClr val="DED3BE"/>
                </a:solidFill>
                <a:latin typeface="Aptos"/>
                <a:ea typeface="Aptos"/>
                <a:cs typeface="Aptos"/>
              </a:defRPr>
            </a:pPr>
            <a:r>
              <a:rPr lang="nl-BE" sz="1050" b="0" dirty="0">
                <a:solidFill>
                  <a:srgbClr val="DED3BE"/>
                </a:solidFill>
                <a:latin typeface="Aptos"/>
                <a:ea typeface="Aptos"/>
                <a:cs typeface="Aptos"/>
              </a:rPr>
              <a:t>Tine Raskin – Stafmedewerker zorg OPZC </a:t>
            </a:r>
            <a:r>
              <a:rPr lang="nl-BE" sz="1050" b="0" dirty="0" err="1">
                <a:solidFill>
                  <a:srgbClr val="DED3BE"/>
                </a:solidFill>
                <a:latin typeface="Aptos"/>
                <a:ea typeface="Aptos"/>
                <a:cs typeface="Aptos"/>
              </a:rPr>
              <a:t>Rekem</a:t>
            </a:r>
            <a:r>
              <a:rPr lang="nl-BE" sz="1050" b="0" dirty="0">
                <a:solidFill>
                  <a:srgbClr val="DED3BE"/>
                </a:solidFill>
                <a:latin typeface="Aptos"/>
                <a:ea typeface="Aptos"/>
                <a:cs typeface="Aptos"/>
              </a:rPr>
              <a:t>   </a:t>
            </a:r>
            <a:endParaRPr lang="nl-NL" sz="1050" b="0" dirty="0">
              <a:solidFill>
                <a:srgbClr val="DED3B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10542D5-135E-4117-8FBC-D0A1899E8FAC}"/>
              </a:ext>
            </a:extLst>
          </p:cNvPr>
          <p:cNvSpPr>
            <a:spLocks noGrp="1"/>
          </p:cNvSpPr>
          <p:nvPr/>
        </p:nvSpPr>
        <p:spPr>
          <a:xfrm>
            <a:off x="11049000" y="6429375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DED3B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DED3BE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119493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WarAgainstPiracy">
            <a:extLst>
              <a:ext uri="{FF2B5EF4-FFF2-40B4-BE49-F238E27FC236}">
                <a16:creationId xmlns:a16="http://schemas.microsoft.com/office/drawing/2014/main" id="{CBD18B24-9387-DE13-9899-3DF008D4D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7360" y="0"/>
            <a:ext cx="12811760" cy="691835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02A6FD0C-BDBD-5BC4-46E1-2B142141840F}"/>
              </a:ext>
            </a:extLst>
          </p:cNvPr>
          <p:cNvSpPr txBox="1"/>
          <p:nvPr/>
        </p:nvSpPr>
        <p:spPr>
          <a:xfrm>
            <a:off x="8737600" y="6380480"/>
            <a:ext cx="360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>
                <a:solidFill>
                  <a:schemeClr val="bg1"/>
                </a:solidFill>
              </a:rPr>
              <a:t>The Maelstrom – James </a:t>
            </a:r>
            <a:r>
              <a:rPr lang="nl-BE" dirty="0" err="1">
                <a:solidFill>
                  <a:schemeClr val="bg1"/>
                </a:solidFill>
              </a:rPr>
              <a:t>Carson</a:t>
            </a:r>
            <a:endParaRPr lang="nl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794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hoek 19">
            <a:extLst>
              <a:ext uri="{FF2B5EF4-FFF2-40B4-BE49-F238E27FC236}">
                <a16:creationId xmlns:a16="http://schemas.microsoft.com/office/drawing/2014/main" id="{8A7B943E-4799-4D1E-900C-25AE7A144E17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MIJN VERTREKPUNT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E887A5D0-8100-4B8E-A36B-3C88177C21E7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2000"/>
              </a:lnSpc>
              <a:buNone/>
              <a:defRPr sz="34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345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Klinisch</a:t>
            </a:r>
            <a:r>
              <a:rPr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345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hersteld</a:t>
            </a:r>
            <a:r>
              <a:rPr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. </a:t>
            </a:r>
            <a:r>
              <a:rPr sz="345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Innerlijk</a:t>
            </a:r>
            <a:r>
              <a:rPr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345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nog</a:t>
            </a:r>
            <a:r>
              <a:rPr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345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stil</a:t>
            </a:r>
            <a:r>
              <a:rPr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.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CAB1A963-CA5F-478C-AB08-2EB8D2B83A0D}"/>
              </a:ext>
            </a:extLst>
          </p:cNvPr>
          <p:cNvSpPr>
            <a:spLocks noGrp="1"/>
          </p:cNvSpPr>
          <p:nvPr/>
        </p:nvSpPr>
        <p:spPr>
          <a:xfrm>
            <a:off x="685800" y="2209800"/>
            <a:ext cx="4953000" cy="3219450"/>
          </a:xfrm>
          <a:prstGeom prst="roundRect">
            <a:avLst>
              <a:gd name="adj" fmla="val 2367"/>
            </a:avLst>
          </a:prstGeom>
          <a:solidFill>
            <a:srgbClr val="173F35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DDC8F6F8-6C7D-497E-BBAE-838A66230103}"/>
              </a:ext>
            </a:extLst>
          </p:cNvPr>
          <p:cNvSpPr>
            <a:spLocks noGrp="1"/>
          </p:cNvSpPr>
          <p:nvPr/>
        </p:nvSpPr>
        <p:spPr>
          <a:xfrm>
            <a:off x="1066800" y="2724150"/>
            <a:ext cx="4191000" cy="1600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273"/>
          </a:bodyPr>
          <a:lstStyle/>
          <a:p>
            <a:pPr algn="l">
              <a:lnSpc>
                <a:spcPct val="104000"/>
              </a:lnSpc>
              <a:buNone/>
              <a:defRPr sz="2625" b="0" i="1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endParaRPr lang="nl-BE" sz="2200" b="0" i="1" dirty="0">
              <a:solidFill>
                <a:srgbClr val="FFFDF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5D5CA51-07A3-4A89-9E79-9CDFACD7C903}"/>
              </a:ext>
            </a:extLst>
          </p:cNvPr>
          <p:cNvSpPr>
            <a:spLocks noGrp="1"/>
          </p:cNvSpPr>
          <p:nvPr/>
        </p:nvSpPr>
        <p:spPr>
          <a:xfrm>
            <a:off x="1066800" y="4686300"/>
            <a:ext cx="86868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B7C3AD"/>
                </a:solidFill>
                <a:latin typeface="Aptos"/>
                <a:ea typeface="Aptos"/>
                <a:cs typeface="Aptos"/>
              </a:defRPr>
            </a:pPr>
            <a:endParaRPr lang="nl-BE" sz="1600" b="1" i="0" dirty="0">
              <a:solidFill>
                <a:srgbClr val="B7C3A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C133D5A7-0BE0-4612-BFA1-BA7974CDDA9A}"/>
              </a:ext>
            </a:extLst>
          </p:cNvPr>
          <p:cNvSpPr>
            <a:spLocks noGrp="1"/>
          </p:cNvSpPr>
          <p:nvPr/>
        </p:nvSpPr>
        <p:spPr>
          <a:xfrm>
            <a:off x="6591300" y="2457450"/>
            <a:ext cx="38100" cy="2419350"/>
          </a:xfrm>
          <a:prstGeom prst="rect">
            <a:avLst/>
          </a:prstGeom>
          <a:solidFill>
            <a:srgbClr val="DED3BE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D5F49DCE-673A-412A-ADD7-7CEDECE76D38}"/>
              </a:ext>
            </a:extLst>
          </p:cNvPr>
          <p:cNvSpPr>
            <a:spLocks noGrp="1"/>
          </p:cNvSpPr>
          <p:nvPr/>
        </p:nvSpPr>
        <p:spPr>
          <a:xfrm>
            <a:off x="6410325" y="2400300"/>
            <a:ext cx="400050" cy="400050"/>
          </a:xfrm>
          <a:prstGeom prst="ellipse">
            <a:avLst/>
          </a:prstGeom>
          <a:solidFill>
            <a:srgbClr val="B7643C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4A39EABC-9B70-4B90-8342-3B83DE1725AB}"/>
              </a:ext>
            </a:extLst>
          </p:cNvPr>
          <p:cNvSpPr>
            <a:spLocks noGrp="1"/>
          </p:cNvSpPr>
          <p:nvPr/>
        </p:nvSpPr>
        <p:spPr>
          <a:xfrm>
            <a:off x="6410325" y="3495675"/>
            <a:ext cx="400050" cy="400050"/>
          </a:xfrm>
          <a:prstGeom prst="ellipse">
            <a:avLst/>
          </a:prstGeom>
          <a:solidFill>
            <a:srgbClr val="28594A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CA175230-16DB-4F09-B5BE-33B5F587DB32}"/>
              </a:ext>
            </a:extLst>
          </p:cNvPr>
          <p:cNvSpPr>
            <a:spLocks noGrp="1"/>
          </p:cNvSpPr>
          <p:nvPr/>
        </p:nvSpPr>
        <p:spPr>
          <a:xfrm>
            <a:off x="6410325" y="4591050"/>
            <a:ext cx="400050" cy="400050"/>
          </a:xfrm>
          <a:prstGeom prst="ellipse">
            <a:avLst/>
          </a:prstGeom>
          <a:solidFill>
            <a:srgbClr val="B7C3AD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0F718ABB-D763-4B43-931A-93BC3C43336E}"/>
              </a:ext>
            </a:extLst>
          </p:cNvPr>
          <p:cNvSpPr>
            <a:spLocks noGrp="1"/>
          </p:cNvSpPr>
          <p:nvPr/>
        </p:nvSpPr>
        <p:spPr>
          <a:xfrm>
            <a:off x="7022261" y="2533650"/>
            <a:ext cx="2598699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lang="nl-BE" sz="1400" b="1" dirty="0" err="1">
                <a:solidFill>
                  <a:srgbClr val="B7643C"/>
                </a:solidFill>
                <a:latin typeface="Aptos"/>
                <a:ea typeface="Aptos"/>
                <a:cs typeface="Aptos"/>
              </a:rPr>
              <a:t>Evidence-based</a:t>
            </a:r>
            <a:r>
              <a:rPr lang="nl-BE" sz="1400" b="1" dirty="0">
                <a:solidFill>
                  <a:srgbClr val="B7643C"/>
                </a:solidFill>
                <a:latin typeface="Aptos"/>
                <a:ea typeface="Aptos"/>
                <a:cs typeface="Aptos"/>
              </a:rPr>
              <a:t> behandeling</a:t>
            </a:r>
            <a:endParaRPr sz="1400" b="1" i="0" dirty="0">
              <a:solidFill>
                <a:srgbClr val="B7643C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397E9A4-334B-4B88-8ECD-02AFC912906A}"/>
              </a:ext>
            </a:extLst>
          </p:cNvPr>
          <p:cNvSpPr>
            <a:spLocks noGrp="1"/>
          </p:cNvSpPr>
          <p:nvPr/>
        </p:nvSpPr>
        <p:spPr>
          <a:xfrm>
            <a:off x="6991350" y="3562350"/>
            <a:ext cx="2973193" cy="51434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1" i="0">
                <a:solidFill>
                  <a:srgbClr val="28594A"/>
                </a:solidFill>
                <a:latin typeface="Aptos"/>
                <a:ea typeface="Aptos"/>
                <a:cs typeface="Aptos"/>
              </a:defRPr>
            </a:pPr>
            <a:r>
              <a:rPr lang="nl-BE" sz="1400" b="1" dirty="0">
                <a:solidFill>
                  <a:srgbClr val="28594A"/>
                </a:solidFill>
                <a:latin typeface="Aptos"/>
                <a:ea typeface="Aptos"/>
                <a:cs typeface="Aptos"/>
              </a:rPr>
              <a:t>Beck </a:t>
            </a:r>
            <a:r>
              <a:rPr lang="nl-BE" sz="1400" b="1" dirty="0" err="1">
                <a:solidFill>
                  <a:srgbClr val="28594A"/>
                </a:solidFill>
                <a:latin typeface="Aptos"/>
                <a:ea typeface="Aptos"/>
                <a:cs typeface="Aptos"/>
              </a:rPr>
              <a:t>Depression</a:t>
            </a:r>
            <a:r>
              <a:rPr lang="nl-BE" sz="1400" b="1" dirty="0">
                <a:solidFill>
                  <a:srgbClr val="28594A"/>
                </a:solidFill>
                <a:latin typeface="Aptos"/>
                <a:ea typeface="Aptos"/>
                <a:cs typeface="Aptos"/>
              </a:rPr>
              <a:t> Inventory: Hersteld</a:t>
            </a:r>
            <a:endParaRPr sz="1400" b="1" i="0" dirty="0">
              <a:solidFill>
                <a:srgbClr val="28594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6A965209-EAF3-418D-A1B7-0AD2752E7005}"/>
              </a:ext>
            </a:extLst>
          </p:cNvPr>
          <p:cNvSpPr>
            <a:spLocks noGrp="1"/>
          </p:cNvSpPr>
          <p:nvPr/>
        </p:nvSpPr>
        <p:spPr>
          <a:xfrm>
            <a:off x="6991350" y="4695824"/>
            <a:ext cx="2532212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 i="0">
                <a:solidFill>
                  <a:srgbClr val="68756E"/>
                </a:solidFill>
                <a:latin typeface="Aptos"/>
                <a:ea typeface="Aptos"/>
                <a:cs typeface="Aptos"/>
              </a:defRPr>
            </a:pPr>
            <a:r>
              <a:rPr lang="nl-BE" sz="1400" b="1" i="0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Maar het gevoel volgde niet</a:t>
            </a:r>
            <a:endParaRPr sz="1400" b="1" i="0" dirty="0">
              <a:solidFill>
                <a:srgbClr val="68756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B82326BE-385F-4F6A-AD6C-BFCC724CF9B5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10820400" cy="9525"/>
          </a:xfrm>
          <a:prstGeom prst="rect">
            <a:avLst/>
          </a:prstGeom>
          <a:solidFill>
            <a:srgbClr val="DED3BE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83F8C39C-47A8-46C5-8BF8-59A6D5333F43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21" name="Source citation"/>
          <p:cNvSpPr txBox="1"/>
          <p:nvPr/>
        </p:nvSpPr>
        <p:spPr>
          <a:xfrm>
            <a:off x="685800" y="6515100"/>
            <a:ext cx="9464040" cy="1920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25" b="0" i="0">
                <a:solidFill>
                  <a:srgbClr val="68756E"/>
                </a:solidFill>
                <a:latin typeface="Aptos"/>
              </a:rPr>
              <a:t>Wang et al., 2021</a:t>
            </a: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D3F93BD6-4517-7298-2A98-414217D809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841" y="2522506"/>
            <a:ext cx="3893673" cy="25940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4" name="Tekstvak 23">
            <a:extLst>
              <a:ext uri="{FF2B5EF4-FFF2-40B4-BE49-F238E27FC236}">
                <a16:creationId xmlns:a16="http://schemas.microsoft.com/office/drawing/2014/main" id="{9C020C6D-F286-5DD5-F178-F68B2F5A7660}"/>
              </a:ext>
            </a:extLst>
          </p:cNvPr>
          <p:cNvSpPr txBox="1"/>
          <p:nvPr/>
        </p:nvSpPr>
        <p:spPr>
          <a:xfrm>
            <a:off x="3690900" y="4796134"/>
            <a:ext cx="60937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400" dirty="0" err="1"/>
              <a:t>Dzianis</a:t>
            </a:r>
            <a:r>
              <a:rPr lang="nl-BE" sz="1400" dirty="0"/>
              <a:t> </a:t>
            </a:r>
            <a:r>
              <a:rPr lang="nl-BE" sz="1400" dirty="0" err="1"/>
              <a:t>Vasilyeu</a:t>
            </a:r>
            <a:endParaRPr lang="nl-BE" sz="1400" dirty="0"/>
          </a:p>
        </p:txBody>
      </p:sp>
    </p:spTree>
    <p:extLst>
      <p:ext uri="{BB962C8B-B14F-4D97-AF65-F5344CB8AC3E}">
        <p14:creationId xmlns:p14="http://schemas.microsoft.com/office/powerpoint/2010/main" val="1283197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hoek 24">
            <a:extLst>
              <a:ext uri="{FF2B5EF4-FFF2-40B4-BE49-F238E27FC236}">
                <a16:creationId xmlns:a16="http://schemas.microsoft.com/office/drawing/2014/main" id="{E5CA5A2E-001D-4BDA-AB41-26D1BEACD153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PROFESSIONELE SPIEGEL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803D0061-E64E-408E-9D1D-A2944E44287A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2000"/>
              </a:lnSpc>
              <a:buNone/>
              <a:defRPr sz="34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3450" b="1" i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De M in CHIME bleef open.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6232DEF-1666-404B-870D-0673C3AC1555}"/>
              </a:ext>
            </a:extLst>
          </p:cNvPr>
          <p:cNvSpPr>
            <a:spLocks noGrp="1"/>
          </p:cNvSpPr>
          <p:nvPr/>
        </p:nvSpPr>
        <p:spPr>
          <a:xfrm>
            <a:off x="685800" y="1581150"/>
            <a:ext cx="1000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0" i="0">
                <a:solidFill>
                  <a:srgbClr val="68756E"/>
                </a:solidFill>
                <a:latin typeface="Aptos"/>
                <a:ea typeface="Aptos"/>
                <a:cs typeface="Aptos"/>
              </a:defRPr>
            </a:pPr>
            <a:r>
              <a:rPr lang="nl-BE" sz="1500" b="0" i="0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In OPZC </a:t>
            </a:r>
            <a:r>
              <a:rPr lang="nl-BE" sz="1500" b="0" i="0" dirty="0" err="1">
                <a:solidFill>
                  <a:srgbClr val="68756E"/>
                </a:solidFill>
                <a:latin typeface="Aptos"/>
                <a:ea typeface="Aptos"/>
                <a:cs typeface="Aptos"/>
              </a:rPr>
              <a:t>Rekem</a:t>
            </a:r>
            <a:r>
              <a:rPr lang="nl-BE" sz="1500" b="0" i="0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 implementeer ik </a:t>
            </a:r>
            <a:r>
              <a:rPr lang="nl-BE" sz="1500" b="0" i="0" dirty="0" err="1">
                <a:solidFill>
                  <a:srgbClr val="68756E"/>
                </a:solidFill>
                <a:latin typeface="Aptos"/>
                <a:ea typeface="Aptos"/>
                <a:cs typeface="Aptos"/>
              </a:rPr>
              <a:t>herstelondersteunende</a:t>
            </a:r>
            <a:r>
              <a:rPr lang="nl-BE" sz="1500" b="0" i="0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 zorg</a:t>
            </a:r>
            <a:r>
              <a:rPr sz="1500" b="0" i="0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01C81161-C818-4E17-A80E-12B4CA3F18A0}"/>
              </a:ext>
            </a:extLst>
          </p:cNvPr>
          <p:cNvSpPr>
            <a:spLocks noGrp="1"/>
          </p:cNvSpPr>
          <p:nvPr/>
        </p:nvSpPr>
        <p:spPr>
          <a:xfrm>
            <a:off x="704850" y="2514600"/>
            <a:ext cx="1790700" cy="1638300"/>
          </a:xfrm>
          <a:prstGeom prst="roundRect">
            <a:avLst>
              <a:gd name="adj" fmla="val 4651"/>
            </a:avLst>
          </a:prstGeom>
          <a:solidFill>
            <a:srgbClr val="FFFDF7"/>
          </a:solidFill>
          <a:ln w="19050">
            <a:solidFill>
              <a:srgbClr val="DED3BE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844506E1-951B-42AD-9661-96AA2CAB0C85}"/>
              </a:ext>
            </a:extLst>
          </p:cNvPr>
          <p:cNvSpPr>
            <a:spLocks noGrp="1"/>
          </p:cNvSpPr>
          <p:nvPr/>
        </p:nvSpPr>
        <p:spPr>
          <a:xfrm>
            <a:off x="704850" y="2667000"/>
            <a:ext cx="1790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40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4050" b="1" i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C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6BE3A9D9-E59C-4B63-B6F4-3608990546DB}"/>
              </a:ext>
            </a:extLst>
          </p:cNvPr>
          <p:cNvSpPr>
            <a:spLocks noGrp="1"/>
          </p:cNvSpPr>
          <p:nvPr/>
        </p:nvSpPr>
        <p:spPr>
          <a:xfrm>
            <a:off x="819150" y="3476625"/>
            <a:ext cx="1562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75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1F2925"/>
                </a:solidFill>
                <a:latin typeface="Aptos"/>
                <a:ea typeface="Aptos"/>
                <a:cs typeface="Aptos"/>
              </a:rPr>
              <a:t>Connectedness</a:t>
            </a: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9A5CE480-11C6-407E-A46A-5A5AE02E9D1F}"/>
              </a:ext>
            </a:extLst>
          </p:cNvPr>
          <p:cNvSpPr>
            <a:spLocks noGrp="1"/>
          </p:cNvSpPr>
          <p:nvPr/>
        </p:nvSpPr>
        <p:spPr>
          <a:xfrm>
            <a:off x="2857500" y="2514600"/>
            <a:ext cx="1790700" cy="1638300"/>
          </a:xfrm>
          <a:prstGeom prst="roundRect">
            <a:avLst>
              <a:gd name="adj" fmla="val 4651"/>
            </a:avLst>
          </a:prstGeom>
          <a:solidFill>
            <a:srgbClr val="FFFDF7"/>
          </a:solidFill>
          <a:ln w="19050">
            <a:solidFill>
              <a:srgbClr val="DED3BE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A100A03B-02AE-4749-B2B0-AB87958F061D}"/>
              </a:ext>
            </a:extLst>
          </p:cNvPr>
          <p:cNvSpPr>
            <a:spLocks noGrp="1"/>
          </p:cNvSpPr>
          <p:nvPr/>
        </p:nvSpPr>
        <p:spPr>
          <a:xfrm>
            <a:off x="2857500" y="2667000"/>
            <a:ext cx="1790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40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4050" b="1" i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H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4595ABDF-CDAA-4537-AAB5-5144DA907592}"/>
              </a:ext>
            </a:extLst>
          </p:cNvPr>
          <p:cNvSpPr>
            <a:spLocks noGrp="1"/>
          </p:cNvSpPr>
          <p:nvPr/>
        </p:nvSpPr>
        <p:spPr>
          <a:xfrm>
            <a:off x="2971800" y="3476625"/>
            <a:ext cx="1562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75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1F2925"/>
                </a:solidFill>
                <a:latin typeface="Aptos"/>
                <a:ea typeface="Aptos"/>
                <a:cs typeface="Aptos"/>
              </a:rPr>
              <a:t>Hope</a:t>
            </a:r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F498E5FE-389A-4D67-BD0C-563124ABDF89}"/>
              </a:ext>
            </a:extLst>
          </p:cNvPr>
          <p:cNvSpPr>
            <a:spLocks noGrp="1"/>
          </p:cNvSpPr>
          <p:nvPr/>
        </p:nvSpPr>
        <p:spPr>
          <a:xfrm>
            <a:off x="5010150" y="2514600"/>
            <a:ext cx="1790700" cy="1638300"/>
          </a:xfrm>
          <a:prstGeom prst="roundRect">
            <a:avLst>
              <a:gd name="adj" fmla="val 4651"/>
            </a:avLst>
          </a:prstGeom>
          <a:solidFill>
            <a:srgbClr val="FFFDF7"/>
          </a:solidFill>
          <a:ln w="19050">
            <a:solidFill>
              <a:srgbClr val="DED3BE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B141366B-D1A2-4405-A014-8D80FE839D92}"/>
              </a:ext>
            </a:extLst>
          </p:cNvPr>
          <p:cNvSpPr>
            <a:spLocks noGrp="1"/>
          </p:cNvSpPr>
          <p:nvPr/>
        </p:nvSpPr>
        <p:spPr>
          <a:xfrm>
            <a:off x="5010150" y="2667000"/>
            <a:ext cx="1790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40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4050" b="1" i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I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87606EA7-5F8D-41D8-84B2-641C70A92F4E}"/>
              </a:ext>
            </a:extLst>
          </p:cNvPr>
          <p:cNvSpPr>
            <a:spLocks noGrp="1"/>
          </p:cNvSpPr>
          <p:nvPr/>
        </p:nvSpPr>
        <p:spPr>
          <a:xfrm>
            <a:off x="5124450" y="3476625"/>
            <a:ext cx="1562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75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1F2925"/>
                </a:solidFill>
                <a:latin typeface="Aptos"/>
                <a:ea typeface="Aptos"/>
                <a:cs typeface="Aptos"/>
              </a:rPr>
              <a:t>Identity</a:t>
            </a:r>
          </a:p>
        </p:txBody>
      </p:sp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2490C16F-02BD-41DD-819F-B73BCF35187E}"/>
              </a:ext>
            </a:extLst>
          </p:cNvPr>
          <p:cNvSpPr>
            <a:spLocks noGrp="1"/>
          </p:cNvSpPr>
          <p:nvPr/>
        </p:nvSpPr>
        <p:spPr>
          <a:xfrm>
            <a:off x="7162800" y="2514600"/>
            <a:ext cx="1790700" cy="1638300"/>
          </a:xfrm>
          <a:prstGeom prst="roundRect">
            <a:avLst>
              <a:gd name="adj" fmla="val 4651"/>
            </a:avLst>
          </a:prstGeom>
          <a:solidFill>
            <a:srgbClr val="B7643C"/>
          </a:solidFill>
          <a:ln w="19050">
            <a:solidFill>
              <a:srgbClr val="B7643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17D5407C-D4D9-45E8-BA7B-9B6F805BE8DD}"/>
              </a:ext>
            </a:extLst>
          </p:cNvPr>
          <p:cNvSpPr>
            <a:spLocks noGrp="1"/>
          </p:cNvSpPr>
          <p:nvPr/>
        </p:nvSpPr>
        <p:spPr>
          <a:xfrm>
            <a:off x="7162800" y="2667000"/>
            <a:ext cx="1790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40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05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36F005F8-D6C7-4952-8A29-4D3C44DD633F}"/>
              </a:ext>
            </a:extLst>
          </p:cNvPr>
          <p:cNvSpPr>
            <a:spLocks noGrp="1"/>
          </p:cNvSpPr>
          <p:nvPr/>
        </p:nvSpPr>
        <p:spPr>
          <a:xfrm>
            <a:off x="7277100" y="3476625"/>
            <a:ext cx="1562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Meaning</a:t>
            </a:r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532AAD3C-BF83-4752-BD14-2762C7E580DC}"/>
              </a:ext>
            </a:extLst>
          </p:cNvPr>
          <p:cNvSpPr>
            <a:spLocks noGrp="1"/>
          </p:cNvSpPr>
          <p:nvPr/>
        </p:nvSpPr>
        <p:spPr>
          <a:xfrm>
            <a:off x="9315450" y="2514600"/>
            <a:ext cx="1790700" cy="1638300"/>
          </a:xfrm>
          <a:prstGeom prst="roundRect">
            <a:avLst>
              <a:gd name="adj" fmla="val 4651"/>
            </a:avLst>
          </a:prstGeom>
          <a:solidFill>
            <a:srgbClr val="FFFDF7"/>
          </a:solidFill>
          <a:ln w="19050">
            <a:solidFill>
              <a:srgbClr val="DED3BE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B7E47E4E-0041-4518-A331-B9CE3FB75EEE}"/>
              </a:ext>
            </a:extLst>
          </p:cNvPr>
          <p:cNvSpPr>
            <a:spLocks noGrp="1"/>
          </p:cNvSpPr>
          <p:nvPr/>
        </p:nvSpPr>
        <p:spPr>
          <a:xfrm>
            <a:off x="9315450" y="2667000"/>
            <a:ext cx="17907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40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4050" b="1" i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E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8C102B6B-0F8B-4B06-A207-8BA07F11A55A}"/>
              </a:ext>
            </a:extLst>
          </p:cNvPr>
          <p:cNvSpPr>
            <a:spLocks noGrp="1"/>
          </p:cNvSpPr>
          <p:nvPr/>
        </p:nvSpPr>
        <p:spPr>
          <a:xfrm>
            <a:off x="9429750" y="3476625"/>
            <a:ext cx="15621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275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1F2925"/>
                </a:solidFill>
                <a:latin typeface="Aptos"/>
                <a:ea typeface="Aptos"/>
                <a:cs typeface="Aptos"/>
              </a:rPr>
              <a:t>Empowerment</a:t>
            </a: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12641301-3830-42EA-9FFD-314035E1CE6F}"/>
              </a:ext>
            </a:extLst>
          </p:cNvPr>
          <p:cNvSpPr>
            <a:spLocks noGrp="1"/>
          </p:cNvSpPr>
          <p:nvPr/>
        </p:nvSpPr>
        <p:spPr>
          <a:xfrm>
            <a:off x="5619750" y="4829175"/>
            <a:ext cx="4857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875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1875" b="1" i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levenskracht • zingeving • richting</a:t>
            </a: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FC6E26FE-6B93-4FD3-8F64-A213E1F23B0C}"/>
              </a:ext>
            </a:extLst>
          </p:cNvPr>
          <p:cNvSpPr>
            <a:spLocks noGrp="1"/>
          </p:cNvSpPr>
          <p:nvPr/>
        </p:nvSpPr>
        <p:spPr>
          <a:xfrm>
            <a:off x="2381250" y="5562600"/>
            <a:ext cx="7429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650" b="0" i="1">
                <a:solidFill>
                  <a:srgbClr val="68756E"/>
                </a:solidFill>
                <a:latin typeface="Aptos"/>
                <a:ea typeface="Aptos"/>
                <a:cs typeface="Aptos"/>
              </a:defRPr>
            </a:pPr>
            <a:r>
              <a:rPr sz="1650" b="0" i="1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Het </a:t>
            </a:r>
            <a:r>
              <a:rPr sz="1650" b="0" i="1" dirty="0" err="1">
                <a:solidFill>
                  <a:srgbClr val="68756E"/>
                </a:solidFill>
                <a:latin typeface="Aptos"/>
                <a:ea typeface="Aptos"/>
                <a:cs typeface="Aptos"/>
              </a:rPr>
              <a:t>hiaat</a:t>
            </a:r>
            <a:r>
              <a:rPr sz="1650" b="0" i="1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 in </a:t>
            </a:r>
            <a:r>
              <a:rPr lang="nl-NL" sz="1650" i="1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het</a:t>
            </a:r>
            <a:r>
              <a:rPr sz="1650" b="0" i="1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 </a:t>
            </a:r>
            <a:r>
              <a:rPr sz="1650" b="0" i="1" dirty="0" err="1">
                <a:solidFill>
                  <a:srgbClr val="68756E"/>
                </a:solidFill>
                <a:latin typeface="Aptos"/>
                <a:ea typeface="Aptos"/>
                <a:cs typeface="Aptos"/>
              </a:rPr>
              <a:t>zorgaanbod</a:t>
            </a:r>
            <a:r>
              <a:rPr sz="1650" b="0" i="1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 was </a:t>
            </a:r>
            <a:r>
              <a:rPr sz="1650" b="0" i="1" dirty="0" err="1">
                <a:solidFill>
                  <a:srgbClr val="68756E"/>
                </a:solidFill>
                <a:latin typeface="Aptos"/>
                <a:ea typeface="Aptos"/>
                <a:cs typeface="Aptos"/>
              </a:rPr>
              <a:t>ook</a:t>
            </a:r>
            <a:r>
              <a:rPr sz="1650" b="0" i="1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 het </a:t>
            </a:r>
            <a:r>
              <a:rPr sz="1650" b="0" i="1" dirty="0" err="1">
                <a:solidFill>
                  <a:srgbClr val="68756E"/>
                </a:solidFill>
                <a:latin typeface="Aptos"/>
                <a:ea typeface="Aptos"/>
                <a:cs typeface="Aptos"/>
              </a:rPr>
              <a:t>hiaat</a:t>
            </a:r>
            <a:r>
              <a:rPr sz="1650" b="0" i="1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 in </a:t>
            </a:r>
            <a:r>
              <a:rPr sz="1650" b="0" i="1" dirty="0" err="1">
                <a:solidFill>
                  <a:srgbClr val="68756E"/>
                </a:solidFill>
                <a:latin typeface="Aptos"/>
                <a:ea typeface="Aptos"/>
                <a:cs typeface="Aptos"/>
              </a:rPr>
              <a:t>mij</a:t>
            </a:r>
            <a:r>
              <a:rPr sz="1650" b="0" i="1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30D41E05-C3B8-49E2-B39C-23604323E1BE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10820400" cy="9525"/>
          </a:xfrm>
          <a:prstGeom prst="rect">
            <a:avLst/>
          </a:prstGeom>
          <a:solidFill>
            <a:srgbClr val="DED3BE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E670A4E1-1A43-464D-ABF8-20A2A4FD4248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9858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68756E"/>
                </a:solidFill>
                <a:latin typeface="Aptos"/>
                <a:ea typeface="Aptos"/>
                <a:cs typeface="Aptos"/>
              </a:defRPr>
            </a:pPr>
            <a:r>
              <a:rPr sz="825" b="0" i="0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Leamy et al., 2011</a:t>
            </a:r>
            <a:r>
              <a:rPr lang="nl-BE" sz="825" b="0" i="0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; </a:t>
            </a:r>
            <a:r>
              <a:rPr lang="nl-BE" sz="825" b="0" i="0" dirty="0" err="1">
                <a:solidFill>
                  <a:srgbClr val="68756E"/>
                </a:solidFill>
                <a:latin typeface="Aptos"/>
                <a:ea typeface="Aptos"/>
                <a:cs typeface="Aptos"/>
              </a:rPr>
              <a:t>Milner</a:t>
            </a:r>
            <a:r>
              <a:rPr lang="nl-BE" sz="825" b="0" i="0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 et al., 2020 </a:t>
            </a:r>
            <a:endParaRPr sz="825" b="0" i="0" dirty="0">
              <a:solidFill>
                <a:srgbClr val="68756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93D127F6-8BAE-46C6-8663-81CED787A59A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710750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>
            <a:extLst>
              <a:ext uri="{FF2B5EF4-FFF2-40B4-BE49-F238E27FC236}">
                <a16:creationId xmlns:a16="http://schemas.microsoft.com/office/drawing/2014/main" id="{F6FFA6F5-A38E-4F80-ABF7-3222E88CD44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FDF7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D99D0739-4DB7-4D9C-A2DF-586871C5B8B1}"/>
              </a:ext>
            </a:extLst>
          </p:cNvPr>
          <p:cNvSpPr>
            <a:spLocks noGrp="1"/>
          </p:cNvSpPr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73F35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5A2FFD37-53D3-428F-B51F-CA205FE0CF74}"/>
              </a:ext>
            </a:extLst>
          </p:cNvPr>
          <p:cNvSpPr>
            <a:spLocks noGrp="1"/>
          </p:cNvSpPr>
          <p:nvPr/>
        </p:nvSpPr>
        <p:spPr>
          <a:xfrm>
            <a:off x="685800" y="59055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WAT MIJ DROEG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72D33087-A2A1-4718-81F4-84DE8F3E9D46}"/>
              </a:ext>
            </a:extLst>
          </p:cNvPr>
          <p:cNvSpPr>
            <a:spLocks noGrp="1"/>
          </p:cNvSpPr>
          <p:nvPr/>
        </p:nvSpPr>
        <p:spPr>
          <a:xfrm>
            <a:off x="428625" y="2537460"/>
            <a:ext cx="4762500" cy="1409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375"/>
          </a:bodyPr>
          <a:lstStyle/>
          <a:p>
            <a:pPr algn="l">
              <a:lnSpc>
                <a:spcPct val="94000"/>
              </a:lnSpc>
              <a:buNone/>
              <a:defRPr sz="37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37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Evidence </a:t>
            </a:r>
            <a:r>
              <a:rPr sz="375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hielp</a:t>
            </a:r>
            <a:r>
              <a:rPr sz="37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375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mij</a:t>
            </a:r>
            <a:endParaRPr sz="3750" b="1" i="0" dirty="0">
              <a:solidFill>
                <a:srgbClr val="173F35"/>
              </a:solidFill>
              <a:latin typeface="Georgia"/>
              <a:ea typeface="Georgia"/>
              <a:cs typeface="Georgia"/>
            </a:endParaRPr>
          </a:p>
          <a:p>
            <a:pPr algn="l">
              <a:lnSpc>
                <a:spcPct val="94000"/>
              </a:lnSpc>
              <a:buNone/>
              <a:defRPr sz="37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375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overleven</a:t>
            </a:r>
            <a:r>
              <a:rPr sz="37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;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9B12ACFA-2933-4ACF-B1C7-1EDAEB85BE2D}"/>
              </a:ext>
            </a:extLst>
          </p:cNvPr>
          <p:cNvSpPr>
            <a:spLocks noGrp="1"/>
          </p:cNvSpPr>
          <p:nvPr/>
        </p:nvSpPr>
        <p:spPr>
          <a:xfrm>
            <a:off x="6667500" y="590550"/>
            <a:ext cx="3143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DED3BE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DED3BE"/>
                </a:solidFill>
                <a:latin typeface="Aptos"/>
                <a:ea typeface="Aptos"/>
                <a:cs typeface="Aptos"/>
              </a:rPr>
              <a:t>WAT IK NOG ZOCHT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AE61A032-D208-4A45-B57A-1C1221B1EEBE}"/>
              </a:ext>
            </a:extLst>
          </p:cNvPr>
          <p:cNvSpPr>
            <a:spLocks noGrp="1"/>
          </p:cNvSpPr>
          <p:nvPr/>
        </p:nvSpPr>
        <p:spPr>
          <a:xfrm>
            <a:off x="7000875" y="2724150"/>
            <a:ext cx="4762500" cy="1409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3187"/>
          </a:bodyPr>
          <a:lstStyle/>
          <a:p>
            <a:pPr algn="l">
              <a:lnSpc>
                <a:spcPct val="94000"/>
              </a:lnSpc>
              <a:buNone/>
              <a:defRPr sz="3750" b="1" i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3750" b="1" i="0" dirty="0" err="1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betekenis</a:t>
            </a:r>
            <a:r>
              <a:rPr sz="3750" b="1" i="0" dirty="0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 </a:t>
            </a:r>
            <a:r>
              <a:rPr sz="3750" b="1" i="0" dirty="0" err="1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hielp</a:t>
            </a:r>
            <a:r>
              <a:rPr sz="3750" b="1" i="0" dirty="0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 </a:t>
            </a:r>
            <a:r>
              <a:rPr sz="3750" b="1" i="0" dirty="0" err="1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mij</a:t>
            </a:r>
            <a:endParaRPr sz="3750" b="1" i="0" dirty="0">
              <a:solidFill>
                <a:srgbClr val="FFFDF7"/>
              </a:solidFill>
              <a:latin typeface="Georgia"/>
              <a:ea typeface="Georgia"/>
              <a:cs typeface="Georgia"/>
            </a:endParaRPr>
          </a:p>
          <a:p>
            <a:pPr algn="l">
              <a:lnSpc>
                <a:spcPct val="94000"/>
              </a:lnSpc>
              <a:buNone/>
              <a:defRPr sz="3750" b="1" i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3750" b="1" i="0" dirty="0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weer </a:t>
            </a:r>
            <a:r>
              <a:rPr sz="3750" b="1" i="0" dirty="0" err="1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leven</a:t>
            </a:r>
            <a:r>
              <a:rPr sz="3750" b="1" i="0" dirty="0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.</a:t>
            </a:r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E9B53E1A-CC1E-477F-B00D-AB1D339D1546}"/>
              </a:ext>
            </a:extLst>
          </p:cNvPr>
          <p:cNvSpPr>
            <a:spLocks noGrp="1"/>
          </p:cNvSpPr>
          <p:nvPr/>
        </p:nvSpPr>
        <p:spPr>
          <a:xfrm>
            <a:off x="5619750" y="2724150"/>
            <a:ext cx="952500" cy="952500"/>
          </a:xfrm>
          <a:prstGeom prst="ellipse">
            <a:avLst/>
          </a:prstGeom>
          <a:solidFill>
            <a:srgbClr val="B7643C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C5B14202-A7EC-430A-AAD6-4D349332DA12}"/>
              </a:ext>
            </a:extLst>
          </p:cNvPr>
          <p:cNvSpPr>
            <a:spLocks noGrp="1"/>
          </p:cNvSpPr>
          <p:nvPr/>
        </p:nvSpPr>
        <p:spPr>
          <a:xfrm>
            <a:off x="5619750" y="2924175"/>
            <a:ext cx="95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2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25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én</a:t>
            </a: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7915374E-88DC-4BA4-B33E-0AAF75CDB8DD}"/>
              </a:ext>
            </a:extLst>
          </p:cNvPr>
          <p:cNvSpPr>
            <a:spLocks noGrp="1"/>
          </p:cNvSpPr>
          <p:nvPr/>
        </p:nvSpPr>
        <p:spPr>
          <a:xfrm>
            <a:off x="2381250" y="5429250"/>
            <a:ext cx="7429500" cy="609600"/>
          </a:xfrm>
          <a:prstGeom prst="roundRect">
            <a:avLst>
              <a:gd name="adj" fmla="val 12500"/>
            </a:avLst>
          </a:prstGeom>
          <a:solidFill>
            <a:srgbClr val="B7643C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146185AD-1544-4EA1-AFED-4927125395C5}"/>
              </a:ext>
            </a:extLst>
          </p:cNvPr>
          <p:cNvSpPr>
            <a:spLocks noGrp="1"/>
          </p:cNvSpPr>
          <p:nvPr/>
        </p:nvSpPr>
        <p:spPr>
          <a:xfrm>
            <a:off x="2571750" y="5581650"/>
            <a:ext cx="704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80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18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Geen tegenstelling. Een completer herstelverhaal.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D018D08-B084-4422-B33B-5EE4ED4080AB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10820400" cy="9525"/>
          </a:xfrm>
          <a:prstGeom prst="rect">
            <a:avLst/>
          </a:prstGeom>
          <a:solidFill>
            <a:srgbClr val="DED3BE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1A55B874-E93B-4E41-AC12-483981AE3865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9858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68756E"/>
                </a:solidFill>
                <a:latin typeface="Aptos"/>
                <a:ea typeface="Aptos"/>
                <a:cs typeface="Aptos"/>
              </a:defRPr>
            </a:pPr>
            <a:endParaRPr sz="825" b="0" i="0" dirty="0">
              <a:solidFill>
                <a:srgbClr val="68756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1B578F92-119D-4940-B277-9D107268EC69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891379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hoek 23">
            <a:extLst>
              <a:ext uri="{FF2B5EF4-FFF2-40B4-BE49-F238E27FC236}">
                <a16:creationId xmlns:a16="http://schemas.microsoft.com/office/drawing/2014/main" id="{1D9C7A27-BD7E-4E9C-ABD0-41C4054291C3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CONCRETE PRAKTIJKEN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8CDD45DB-5666-47FC-8D16-A904ED41AFAF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2000"/>
              </a:lnSpc>
              <a:buNone/>
              <a:defRPr sz="34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3450" b="1" i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Drie ingangen naar betekenis.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24241FDB-E07C-4A9E-8A1C-A1EEE8AF2CE3}"/>
              </a:ext>
            </a:extLst>
          </p:cNvPr>
          <p:cNvSpPr>
            <a:spLocks noGrp="1"/>
          </p:cNvSpPr>
          <p:nvPr/>
        </p:nvSpPr>
        <p:spPr>
          <a:xfrm>
            <a:off x="685800" y="2152650"/>
            <a:ext cx="3143250" cy="3562350"/>
          </a:xfrm>
          <a:prstGeom prst="roundRect">
            <a:avLst>
              <a:gd name="adj" fmla="val 2424"/>
            </a:avLst>
          </a:prstGeom>
          <a:solidFill>
            <a:srgbClr val="FFFDF7"/>
          </a:solidFill>
          <a:ln w="19050">
            <a:solidFill>
              <a:srgbClr val="DED3BE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F6DC58EF-5236-4A11-BD4D-4489CA106CDD}"/>
              </a:ext>
            </a:extLst>
          </p:cNvPr>
          <p:cNvSpPr>
            <a:spLocks noGrp="1"/>
          </p:cNvSpPr>
          <p:nvPr/>
        </p:nvSpPr>
        <p:spPr>
          <a:xfrm>
            <a:off x="914400" y="2343150"/>
            <a:ext cx="762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700" b="1" i="0">
                <a:solidFill>
                  <a:srgbClr val="B7643C"/>
                </a:solidFill>
                <a:latin typeface="Georgia"/>
                <a:ea typeface="Georgia"/>
                <a:cs typeface="Georgia"/>
              </a:defRPr>
            </a:pPr>
            <a:r>
              <a:rPr sz="2700" b="1" i="0">
                <a:solidFill>
                  <a:srgbClr val="B7643C"/>
                </a:solidFill>
                <a:latin typeface="Georgia"/>
                <a:ea typeface="Georgia"/>
                <a:cs typeface="Georgia"/>
              </a:rPr>
              <a:t>I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1495227-15E0-43AC-AB6F-35F7A57EFE26}"/>
              </a:ext>
            </a:extLst>
          </p:cNvPr>
          <p:cNvSpPr>
            <a:spLocks noGrp="1"/>
          </p:cNvSpPr>
          <p:nvPr/>
        </p:nvSpPr>
        <p:spPr>
          <a:xfrm>
            <a:off x="914400" y="3414712"/>
            <a:ext cx="2686050" cy="828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10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210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Mythologie</a:t>
            </a:r>
            <a:endParaRPr sz="2100" b="1" i="0" dirty="0">
              <a:solidFill>
                <a:srgbClr val="173F35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4F931E6A-40F0-4F57-A19C-D5A505DE2F04}"/>
              </a:ext>
            </a:extLst>
          </p:cNvPr>
          <p:cNvSpPr>
            <a:spLocks noGrp="1"/>
          </p:cNvSpPr>
          <p:nvPr/>
        </p:nvSpPr>
        <p:spPr>
          <a:xfrm>
            <a:off x="914400" y="3600450"/>
            <a:ext cx="26860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500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endParaRPr sz="1500" b="0" i="0" dirty="0">
              <a:solidFill>
                <a:srgbClr val="1F292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5C5956E9-B813-4088-8EF7-A0B2F96CA064}"/>
              </a:ext>
            </a:extLst>
          </p:cNvPr>
          <p:cNvSpPr>
            <a:spLocks noGrp="1"/>
          </p:cNvSpPr>
          <p:nvPr/>
        </p:nvSpPr>
        <p:spPr>
          <a:xfrm>
            <a:off x="914400" y="4552950"/>
            <a:ext cx="2686050" cy="19050"/>
          </a:xfrm>
          <a:prstGeom prst="rect">
            <a:avLst/>
          </a:prstGeom>
          <a:solidFill>
            <a:srgbClr val="DED3BE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887EBDBD-92A8-47CF-8C87-D18D2AE9DB3E}"/>
              </a:ext>
            </a:extLst>
          </p:cNvPr>
          <p:cNvSpPr>
            <a:spLocks noGrp="1"/>
          </p:cNvSpPr>
          <p:nvPr/>
        </p:nvSpPr>
        <p:spPr>
          <a:xfrm>
            <a:off x="4162425" y="2152650"/>
            <a:ext cx="3143250" cy="3562350"/>
          </a:xfrm>
          <a:prstGeom prst="roundRect">
            <a:avLst>
              <a:gd name="adj" fmla="val 2424"/>
            </a:avLst>
          </a:prstGeom>
          <a:solidFill>
            <a:srgbClr val="173F35"/>
          </a:solidFill>
          <a:ln w="19050">
            <a:solidFill>
              <a:srgbClr val="173F3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88392FB8-7213-4FFD-A632-CAA5AC7FF642}"/>
              </a:ext>
            </a:extLst>
          </p:cNvPr>
          <p:cNvSpPr>
            <a:spLocks noGrp="1"/>
          </p:cNvSpPr>
          <p:nvPr/>
        </p:nvSpPr>
        <p:spPr>
          <a:xfrm>
            <a:off x="4391025" y="2343150"/>
            <a:ext cx="762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700" b="1" i="0">
                <a:solidFill>
                  <a:srgbClr val="B7643C"/>
                </a:solidFill>
                <a:latin typeface="Georgia"/>
                <a:ea typeface="Georgia"/>
                <a:cs typeface="Georgia"/>
              </a:defRPr>
            </a:pPr>
            <a:r>
              <a:rPr sz="2700" b="1" i="0">
                <a:solidFill>
                  <a:srgbClr val="B7643C"/>
                </a:solidFill>
                <a:latin typeface="Georgia"/>
                <a:ea typeface="Georgia"/>
                <a:cs typeface="Georgia"/>
              </a:rPr>
              <a:t>II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53E9A6BC-C00F-414D-9749-E2E1DE7B70E8}"/>
              </a:ext>
            </a:extLst>
          </p:cNvPr>
          <p:cNvSpPr>
            <a:spLocks noGrp="1"/>
          </p:cNvSpPr>
          <p:nvPr/>
        </p:nvSpPr>
        <p:spPr>
          <a:xfrm>
            <a:off x="4391025" y="3381375"/>
            <a:ext cx="26860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10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100" b="1" i="0" dirty="0" err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Geschiedenis</a:t>
            </a:r>
            <a:endParaRPr sz="2100" b="1" i="0" dirty="0">
              <a:solidFill>
                <a:srgbClr val="FFFFFF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1677A906-476B-492F-9F03-D0A66DB7A809}"/>
              </a:ext>
            </a:extLst>
          </p:cNvPr>
          <p:cNvSpPr>
            <a:spLocks noGrp="1"/>
          </p:cNvSpPr>
          <p:nvPr/>
        </p:nvSpPr>
        <p:spPr>
          <a:xfrm>
            <a:off x="4391025" y="3600450"/>
            <a:ext cx="26860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500" b="0" i="0">
                <a:solidFill>
                  <a:srgbClr val="B7C3AD"/>
                </a:solidFill>
                <a:latin typeface="Aptos"/>
                <a:ea typeface="Aptos"/>
                <a:cs typeface="Aptos"/>
              </a:defRPr>
            </a:pPr>
            <a:endParaRPr sz="1500" b="0" i="0" dirty="0">
              <a:solidFill>
                <a:srgbClr val="B7C3A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D16079A9-923E-498C-A193-ED133CFF421C}"/>
              </a:ext>
            </a:extLst>
          </p:cNvPr>
          <p:cNvSpPr>
            <a:spLocks noGrp="1"/>
          </p:cNvSpPr>
          <p:nvPr/>
        </p:nvSpPr>
        <p:spPr>
          <a:xfrm>
            <a:off x="4391025" y="4552950"/>
            <a:ext cx="2686050" cy="19050"/>
          </a:xfrm>
          <a:prstGeom prst="rect">
            <a:avLst/>
          </a:prstGeom>
          <a:solidFill>
            <a:srgbClr val="B7643C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AD7029BB-43D1-45C8-A87B-E44299054E77}"/>
              </a:ext>
            </a:extLst>
          </p:cNvPr>
          <p:cNvSpPr>
            <a:spLocks noGrp="1"/>
          </p:cNvSpPr>
          <p:nvPr/>
        </p:nvSpPr>
        <p:spPr>
          <a:xfrm>
            <a:off x="7639050" y="2152650"/>
            <a:ext cx="3143250" cy="3562350"/>
          </a:xfrm>
          <a:prstGeom prst="roundRect">
            <a:avLst>
              <a:gd name="adj" fmla="val 2424"/>
            </a:avLst>
          </a:prstGeom>
          <a:solidFill>
            <a:srgbClr val="FFFDF7"/>
          </a:solidFill>
          <a:ln w="19050">
            <a:solidFill>
              <a:srgbClr val="DED3BE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1224839E-E528-41C7-B418-856F01B0EDB5}"/>
              </a:ext>
            </a:extLst>
          </p:cNvPr>
          <p:cNvSpPr>
            <a:spLocks noGrp="1"/>
          </p:cNvSpPr>
          <p:nvPr/>
        </p:nvSpPr>
        <p:spPr>
          <a:xfrm>
            <a:off x="7867650" y="2343150"/>
            <a:ext cx="762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700" b="1" i="0">
                <a:solidFill>
                  <a:srgbClr val="B7643C"/>
                </a:solidFill>
                <a:latin typeface="Georgia"/>
                <a:ea typeface="Georgia"/>
                <a:cs typeface="Georgia"/>
              </a:defRPr>
            </a:pPr>
            <a:r>
              <a:rPr sz="2700" b="1" i="0">
                <a:solidFill>
                  <a:srgbClr val="B7643C"/>
                </a:solidFill>
                <a:latin typeface="Georgia"/>
                <a:ea typeface="Georgia"/>
                <a:cs typeface="Georgia"/>
              </a:rPr>
              <a:t>III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224CB212-FD68-47C2-8435-4298EF3C4C1D}"/>
              </a:ext>
            </a:extLst>
          </p:cNvPr>
          <p:cNvSpPr>
            <a:spLocks noGrp="1"/>
          </p:cNvSpPr>
          <p:nvPr/>
        </p:nvSpPr>
        <p:spPr>
          <a:xfrm>
            <a:off x="7858125" y="3429000"/>
            <a:ext cx="26860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10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210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Natuur</a:t>
            </a:r>
            <a:endParaRPr sz="2100" b="1" i="0" dirty="0">
              <a:solidFill>
                <a:srgbClr val="173F35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22574936-496F-4A63-BC7E-A4A9D7F9597B}"/>
              </a:ext>
            </a:extLst>
          </p:cNvPr>
          <p:cNvSpPr>
            <a:spLocks noGrp="1"/>
          </p:cNvSpPr>
          <p:nvPr/>
        </p:nvSpPr>
        <p:spPr>
          <a:xfrm>
            <a:off x="7867650" y="3600450"/>
            <a:ext cx="26860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500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endParaRPr sz="1500" b="0" i="0" dirty="0">
              <a:solidFill>
                <a:srgbClr val="1F292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68568085-7F3A-4497-A94B-40ED35A893D4}"/>
              </a:ext>
            </a:extLst>
          </p:cNvPr>
          <p:cNvSpPr>
            <a:spLocks noGrp="1"/>
          </p:cNvSpPr>
          <p:nvPr/>
        </p:nvSpPr>
        <p:spPr>
          <a:xfrm>
            <a:off x="7867650" y="4552950"/>
            <a:ext cx="2686050" cy="19050"/>
          </a:xfrm>
          <a:prstGeom prst="rect">
            <a:avLst/>
          </a:prstGeom>
          <a:solidFill>
            <a:srgbClr val="DED3BE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6E8ED1D0-046F-4B86-8E80-B0B560AF7E3A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10820400" cy="9525"/>
          </a:xfrm>
          <a:prstGeom prst="rect">
            <a:avLst/>
          </a:prstGeom>
          <a:solidFill>
            <a:srgbClr val="DED3BE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10E895A6-4821-4411-BE57-5BE02A7129CD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9858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68756E"/>
                </a:solidFill>
                <a:latin typeface="Aptos"/>
                <a:ea typeface="Aptos"/>
                <a:cs typeface="Aptos"/>
              </a:defRPr>
            </a:pPr>
            <a:r>
              <a:rPr sz="825" b="0" i="0" dirty="0" err="1">
                <a:solidFill>
                  <a:srgbClr val="68756E"/>
                </a:solidFill>
                <a:latin typeface="Aptos"/>
                <a:ea typeface="Aptos"/>
                <a:cs typeface="Aptos"/>
              </a:rPr>
              <a:t>Estés</a:t>
            </a:r>
            <a:r>
              <a:rPr sz="825" b="0" i="0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, 1992</a:t>
            </a: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934EF0F8-A8A0-4047-A253-DBF3F3B4F650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129043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hoek 23">
            <a:extLst>
              <a:ext uri="{FF2B5EF4-FFF2-40B4-BE49-F238E27FC236}">
                <a16:creationId xmlns:a16="http://schemas.microsoft.com/office/drawing/2014/main" id="{1D9C7A27-BD7E-4E9C-ABD0-41C4054291C3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MYTHOLOGIE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8CDD45DB-5666-47FC-8D16-A904ED41AFAF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2000"/>
              </a:lnSpc>
              <a:buNone/>
              <a:defRPr sz="34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3450" b="1" i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Mythologie als ingang naar betekenis.</a:t>
            </a: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6E8ED1D0-046F-4B86-8E80-B0B560AF7E3A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10820400" cy="9525"/>
          </a:xfrm>
          <a:prstGeom prst="rect">
            <a:avLst/>
          </a:prstGeom>
          <a:solidFill>
            <a:srgbClr val="DED3BE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10E895A6-4821-4411-BE57-5BE02A7129CD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9858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68756E"/>
                </a:solidFill>
                <a:latin typeface="Aptos"/>
                <a:ea typeface="Aptos"/>
                <a:cs typeface="Aptos"/>
              </a:defRPr>
            </a:pPr>
            <a:r>
              <a:rPr sz="825" b="0" i="0" dirty="0" err="1">
                <a:solidFill>
                  <a:srgbClr val="68756E"/>
                </a:solidFill>
                <a:latin typeface="Aptos"/>
                <a:ea typeface="Aptos"/>
                <a:cs typeface="Aptos"/>
              </a:rPr>
              <a:t>Estés</a:t>
            </a:r>
            <a:r>
              <a:rPr sz="825" b="0" i="0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, 1992 </a:t>
            </a: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934EF0F8-A8A0-4047-A253-DBF3F3B4F650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850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07A</a:t>
            </a:r>
          </a:p>
        </p:txBody>
      </p:sp>
      <p:pic>
        <p:nvPicPr>
          <p:cNvPr id="25" name="The Mythic Feminine — user-provided image" descr="mythic-femini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901952"/>
            <a:ext cx="6080760" cy="3420427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4F931E6A-40F0-4F57-A19C-D5A505DE2F04}"/>
              </a:ext>
            </a:extLst>
          </p:cNvPr>
          <p:cNvSpPr>
            <a:spLocks noGrp="1"/>
          </p:cNvSpPr>
          <p:nvPr/>
        </p:nvSpPr>
        <p:spPr>
          <a:xfrm>
            <a:off x="685800" y="5394960"/>
            <a:ext cx="6080760" cy="3474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500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r>
              <a:rPr lang="nl-BE" sz="1100" b="0" i="0">
                <a:solidFill>
                  <a:srgbClr val="1F2925"/>
                </a:solidFill>
                <a:latin typeface="Aptos"/>
                <a:ea typeface="Aptos"/>
                <a:cs typeface="Aptos"/>
              </a:rPr>
              <a:t>Clarissa Pinkola Estés — Women Who Run With the Wolves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1495227-15E0-43AC-AB6F-35F7A57EFE26}"/>
              </a:ext>
            </a:extLst>
          </p:cNvPr>
          <p:cNvSpPr>
            <a:spLocks noGrp="1"/>
          </p:cNvSpPr>
          <p:nvPr/>
        </p:nvSpPr>
        <p:spPr>
          <a:xfrm>
            <a:off x="7543800" y="2267712"/>
            <a:ext cx="3794760" cy="1600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210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endParaRPr lang="nl-BE" sz="2700" b="1" i="0" dirty="0">
              <a:solidFill>
                <a:srgbClr val="173F35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3" name="Rechthoek 5">
            <a:extLst>
              <a:ext uri="{FF2B5EF4-FFF2-40B4-BE49-F238E27FC236}">
                <a16:creationId xmlns:a16="http://schemas.microsoft.com/office/drawing/2014/main" id="{4F931E6A-40F0-4F57-A19C-D5A505DE2F04}"/>
              </a:ext>
            </a:extLst>
          </p:cNvPr>
          <p:cNvSpPr>
            <a:spLocks noGrp="1"/>
          </p:cNvSpPr>
          <p:nvPr/>
        </p:nvSpPr>
        <p:spPr>
          <a:xfrm>
            <a:off x="7543800" y="4224528"/>
            <a:ext cx="3429000" cy="9601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500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endParaRPr lang="nl-BE" sz="1700" b="0" i="0" dirty="0">
              <a:solidFill>
                <a:srgbClr val="1F2925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26" name="Intuitive Doll — user-provided drawing" descr="Door de gebruiker aangeleverde tekening: Intuitive Doll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1828800"/>
            <a:ext cx="28803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hoek 23">
            <a:extLst>
              <a:ext uri="{FF2B5EF4-FFF2-40B4-BE49-F238E27FC236}">
                <a16:creationId xmlns:a16="http://schemas.microsoft.com/office/drawing/2014/main" id="{1D9C7A27-BD7E-4E9C-ABD0-41C4054291C3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GESCHIEDENIS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8CDD45DB-5666-47FC-8D16-A904ED41AFAF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2000"/>
              </a:lnSpc>
              <a:buNone/>
              <a:defRPr sz="34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3450" b="1" i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Geschiedenis als ingang naar betekenis.</a:t>
            </a: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934EF0F8-A8A0-4047-A253-DBF3F3B4F650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850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07B</a:t>
            </a:r>
          </a:p>
        </p:txBody>
      </p:sp>
      <p:pic>
        <p:nvPicPr>
          <p:cNvPr id="25" name="Tanneke Sconyncx — user-provided book cover" descr="tanneke-sconyncx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1847088"/>
            <a:ext cx="2723804" cy="4187952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4F931E6A-40F0-4F57-A19C-D5A505DE2F04}"/>
              </a:ext>
            </a:extLst>
          </p:cNvPr>
          <p:cNvSpPr>
            <a:spLocks noGrp="1"/>
          </p:cNvSpPr>
          <p:nvPr/>
        </p:nvSpPr>
        <p:spPr>
          <a:xfrm>
            <a:off x="241762" y="6118121"/>
            <a:ext cx="4343400" cy="274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10000"/>
              </a:lnSpc>
              <a:buNone/>
              <a:defRPr sz="1500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r>
              <a:rPr lang="nl-BE" sz="1050" b="0" i="0" dirty="0">
                <a:solidFill>
                  <a:srgbClr val="1F2925"/>
                </a:solidFill>
                <a:latin typeface="Aptos"/>
                <a:ea typeface="Aptos"/>
                <a:cs typeface="Aptos"/>
              </a:rPr>
              <a:t>Frederic Vermeulen — De heks van </a:t>
            </a:r>
            <a:r>
              <a:rPr lang="nl-BE" sz="1050" b="0" i="0" dirty="0" err="1">
                <a:solidFill>
                  <a:srgbClr val="1F2925"/>
                </a:solidFill>
                <a:latin typeface="Aptos"/>
                <a:ea typeface="Aptos"/>
                <a:cs typeface="Aptos"/>
              </a:rPr>
              <a:t>Gottem</a:t>
            </a:r>
            <a:r>
              <a:rPr lang="nl-BE" sz="1050" b="0" i="0" dirty="0">
                <a:solidFill>
                  <a:srgbClr val="1F2925"/>
                </a:solidFill>
                <a:latin typeface="Aptos"/>
                <a:ea typeface="Aptos"/>
                <a:cs typeface="Aptos"/>
              </a:rPr>
              <a:t>, 2024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1495227-15E0-43AC-AB6F-35F7A57EFE26}"/>
              </a:ext>
            </a:extLst>
          </p:cNvPr>
          <p:cNvSpPr>
            <a:spLocks noGrp="1"/>
          </p:cNvSpPr>
          <p:nvPr/>
        </p:nvSpPr>
        <p:spPr>
          <a:xfrm>
            <a:off x="4800600" y="2194560"/>
            <a:ext cx="5989320" cy="144475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210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endParaRPr sz="2700" b="1" i="0" dirty="0">
              <a:solidFill>
                <a:srgbClr val="173F35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3" name="Rechthoek 5">
            <a:extLst>
              <a:ext uri="{FF2B5EF4-FFF2-40B4-BE49-F238E27FC236}">
                <a16:creationId xmlns:a16="http://schemas.microsoft.com/office/drawing/2014/main" id="{4F931E6A-40F0-4F57-A19C-D5A505DE2F04}"/>
              </a:ext>
            </a:extLst>
          </p:cNvPr>
          <p:cNvSpPr>
            <a:spLocks noGrp="1"/>
          </p:cNvSpPr>
          <p:nvPr/>
        </p:nvSpPr>
        <p:spPr>
          <a:xfrm>
            <a:off x="4800600" y="4142232"/>
            <a:ext cx="5257800" cy="10058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500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endParaRPr lang="nl-BE" sz="1700" b="0" i="0" dirty="0">
              <a:solidFill>
                <a:srgbClr val="1F2925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hoek 17">
            <a:extLst>
              <a:ext uri="{FF2B5EF4-FFF2-40B4-BE49-F238E27FC236}">
                <a16:creationId xmlns:a16="http://schemas.microsoft.com/office/drawing/2014/main" id="{E03186B0-BF62-4640-976A-8639E869ECD4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CULTUREEL ARCHETYPE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11B54AF5-4F8B-4829-8E70-BFA298BAA4F5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2000"/>
              </a:lnSpc>
              <a:buNone/>
              <a:defRPr sz="34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3450" b="1" i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Waarom precies de heks?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F5939105-A7D3-41F6-B006-A10E5D8A052F}"/>
              </a:ext>
            </a:extLst>
          </p:cNvPr>
          <p:cNvSpPr>
            <a:spLocks noGrp="1"/>
          </p:cNvSpPr>
          <p:nvPr/>
        </p:nvSpPr>
        <p:spPr>
          <a:xfrm>
            <a:off x="781050" y="3094203"/>
            <a:ext cx="30480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725" b="0" i="1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endParaRPr sz="1725" b="0" i="1" dirty="0">
              <a:solidFill>
                <a:srgbClr val="173F35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91B06E5E-A838-4F76-A240-F92755D81091}"/>
              </a:ext>
            </a:extLst>
          </p:cNvPr>
          <p:cNvSpPr>
            <a:spLocks noGrp="1"/>
          </p:cNvSpPr>
          <p:nvPr/>
        </p:nvSpPr>
        <p:spPr>
          <a:xfrm>
            <a:off x="6019800" y="2305050"/>
            <a:ext cx="4095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75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endParaRPr sz="1575" b="0" i="0" dirty="0">
              <a:solidFill>
                <a:srgbClr val="1F292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6FA30578-5B29-4295-B086-F1BAEF326372}"/>
              </a:ext>
            </a:extLst>
          </p:cNvPr>
          <p:cNvSpPr>
            <a:spLocks noGrp="1"/>
          </p:cNvSpPr>
          <p:nvPr/>
        </p:nvSpPr>
        <p:spPr>
          <a:xfrm>
            <a:off x="6667500" y="3590925"/>
            <a:ext cx="4095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sz="1575" b="1" i="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94DFDABC-6448-44C8-82FD-C23A4A85F1DC}"/>
              </a:ext>
            </a:extLst>
          </p:cNvPr>
          <p:cNvSpPr>
            <a:spLocks noGrp="1"/>
          </p:cNvSpPr>
          <p:nvPr/>
        </p:nvSpPr>
        <p:spPr>
          <a:xfrm>
            <a:off x="6667500" y="4752975"/>
            <a:ext cx="4095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75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endParaRPr sz="1575" b="0" i="0" dirty="0">
              <a:solidFill>
                <a:srgbClr val="1F292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4AEB7D1C-6C3C-4868-87FB-B370B46349DB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10820400" cy="9525"/>
          </a:xfrm>
          <a:prstGeom prst="rect">
            <a:avLst/>
          </a:prstGeom>
          <a:solidFill>
            <a:srgbClr val="DED3BE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003C9C52-783B-4549-8DA5-80C0DE63BAF0}"/>
              </a:ext>
            </a:extLst>
          </p:cNvPr>
          <p:cNvSpPr>
            <a:spLocks noGrp="1"/>
          </p:cNvSpPr>
          <p:nvPr/>
        </p:nvSpPr>
        <p:spPr>
          <a:xfrm>
            <a:off x="685800" y="6505575"/>
            <a:ext cx="9858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68756E"/>
                </a:solidFill>
                <a:latin typeface="Aptos"/>
                <a:ea typeface="Aptos"/>
                <a:cs typeface="Aptos"/>
              </a:defRPr>
            </a:pPr>
            <a:r>
              <a:rPr sz="825" b="0" i="0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Sankey, 2024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15BBA5CB-BC41-4A7C-BD4E-4439C101EBA0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pic>
        <p:nvPicPr>
          <p:cNvPr id="19" name="Afbeelding 18" descr="Exploring the Legacy of Witches Through Film - WITCHES by Elizabeth Sankey">
            <a:extLst>
              <a:ext uri="{FF2B5EF4-FFF2-40B4-BE49-F238E27FC236}">
                <a16:creationId xmlns:a16="http://schemas.microsoft.com/office/drawing/2014/main" id="{E5FF166B-ED01-0F38-EA33-F9B94B84C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7386" y="778706"/>
            <a:ext cx="4039789" cy="5386386"/>
          </a:xfrm>
          <a:prstGeom prst="rect">
            <a:avLst/>
          </a:prstGeom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447BCF89-7FD8-4629-12A7-1DD88640B942}"/>
              </a:ext>
            </a:extLst>
          </p:cNvPr>
          <p:cNvSpPr txBox="1"/>
          <p:nvPr/>
        </p:nvSpPr>
        <p:spPr>
          <a:xfrm>
            <a:off x="781050" y="5445457"/>
            <a:ext cx="5510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err="1"/>
              <a:t>Witches</a:t>
            </a:r>
            <a:r>
              <a:rPr lang="nl-BE" b="1" dirty="0"/>
              <a:t>: </a:t>
            </a:r>
            <a:r>
              <a:rPr lang="nl-BE" b="1" dirty="0" err="1"/>
              <a:t>Directed</a:t>
            </a:r>
            <a:r>
              <a:rPr lang="nl-BE" b="1" dirty="0"/>
              <a:t> </a:t>
            </a:r>
            <a:r>
              <a:rPr lang="nl-BE" b="1" dirty="0" err="1"/>
              <a:t>by</a:t>
            </a:r>
            <a:r>
              <a:rPr lang="nl-BE" b="1" dirty="0"/>
              <a:t> Elizabeth </a:t>
            </a:r>
            <a:r>
              <a:rPr lang="nl-BE" b="1" dirty="0" err="1"/>
              <a:t>Sankey</a:t>
            </a:r>
            <a:r>
              <a:rPr lang="nl-BE" b="1" dirty="0"/>
              <a:t> 2024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77095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9BE5C7F9-A590-0753-DB85-D9FE170016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55" r="4943"/>
          <a:stretch>
            <a:fillRect/>
          </a:stretch>
        </p:blipFill>
        <p:spPr>
          <a:xfrm>
            <a:off x="303776" y="1439839"/>
            <a:ext cx="8688849" cy="4535935"/>
          </a:xfrm>
          <a:prstGeom prst="rect">
            <a:avLst/>
          </a:prstGeom>
        </p:spPr>
      </p:pic>
      <p:sp>
        <p:nvSpPr>
          <p:cNvPr id="24" name="Rechthoek 23">
            <a:extLst>
              <a:ext uri="{FF2B5EF4-FFF2-40B4-BE49-F238E27FC236}">
                <a16:creationId xmlns:a16="http://schemas.microsoft.com/office/drawing/2014/main" id="{1D9C7A27-BD7E-4E9C-ABD0-41C4054291C3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NATUUR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8CDD45DB-5666-47FC-8D16-A904ED41AFAF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2000"/>
              </a:lnSpc>
              <a:buNone/>
              <a:defRPr sz="34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3450" b="1" i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Natuur als ingang naar betekenis.</a:t>
            </a: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10E895A6-4821-4411-BE57-5BE02A7129CD}"/>
              </a:ext>
            </a:extLst>
          </p:cNvPr>
          <p:cNvSpPr>
            <a:spLocks noGrp="1"/>
          </p:cNvSpPr>
          <p:nvPr/>
        </p:nvSpPr>
        <p:spPr>
          <a:xfrm>
            <a:off x="787390" y="6505575"/>
            <a:ext cx="9858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68756E"/>
                </a:solidFill>
                <a:latin typeface="Aptos"/>
                <a:ea typeface="Aptos"/>
                <a:cs typeface="Aptos"/>
              </a:defRPr>
            </a:pPr>
            <a:r>
              <a:rPr lang="nl-BE" sz="825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IJLLAND Patricia </a:t>
            </a:r>
            <a:r>
              <a:rPr lang="nl-BE" sz="825" dirty="0" err="1">
                <a:solidFill>
                  <a:srgbClr val="68756E"/>
                </a:solidFill>
                <a:latin typeface="Aptos"/>
                <a:ea typeface="Aptos"/>
                <a:cs typeface="Aptos"/>
              </a:rPr>
              <a:t>Vanneste</a:t>
            </a:r>
            <a:r>
              <a:rPr lang="nl-BE" sz="825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 &amp; Lies </a:t>
            </a:r>
            <a:r>
              <a:rPr lang="nl-BE" sz="825" dirty="0" err="1">
                <a:solidFill>
                  <a:srgbClr val="68756E"/>
                </a:solidFill>
                <a:latin typeface="Aptos"/>
                <a:ea typeface="Aptos"/>
                <a:cs typeface="Aptos"/>
              </a:rPr>
              <a:t>Verswijvel</a:t>
            </a:r>
            <a:r>
              <a:rPr lang="nl-BE" sz="825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 </a:t>
            </a:r>
            <a:endParaRPr sz="825" b="0" i="0" dirty="0">
              <a:solidFill>
                <a:srgbClr val="68756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934EF0F8-A8A0-4047-A253-DBF3F3B4F650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850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07C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4F931E6A-40F0-4F57-A19C-D5A505DE2F04}"/>
              </a:ext>
            </a:extLst>
          </p:cNvPr>
          <p:cNvSpPr>
            <a:spLocks noGrp="1"/>
          </p:cNvSpPr>
          <p:nvPr/>
        </p:nvSpPr>
        <p:spPr>
          <a:xfrm>
            <a:off x="9403307" y="5683166"/>
            <a:ext cx="6355080" cy="29260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1500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r>
              <a:rPr lang="nl-BE" sz="1600" b="0" i="0" dirty="0">
                <a:solidFill>
                  <a:srgbClr val="1F2925"/>
                </a:solidFill>
                <a:latin typeface="Aptos"/>
                <a:ea typeface="Aptos"/>
                <a:cs typeface="Aptos"/>
              </a:rPr>
              <a:t>Ode aan de donkerte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1495227-15E0-43AC-AB6F-35F7A57EFE26}"/>
              </a:ext>
            </a:extLst>
          </p:cNvPr>
          <p:cNvSpPr>
            <a:spLocks noGrp="1"/>
          </p:cNvSpPr>
          <p:nvPr/>
        </p:nvSpPr>
        <p:spPr>
          <a:xfrm>
            <a:off x="9403307" y="1439838"/>
            <a:ext cx="2484917" cy="224505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210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260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Radicale</a:t>
            </a:r>
            <a:r>
              <a:rPr sz="260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60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acceptatie</a:t>
            </a:r>
            <a:r>
              <a:rPr sz="260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van</a:t>
            </a:r>
            <a:r>
              <a:rPr lang="nl-BE" sz="260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en overgave aan de</a:t>
            </a:r>
            <a:r>
              <a:rPr sz="260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winter in het </a:t>
            </a:r>
            <a:r>
              <a:rPr sz="260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leven</a:t>
            </a:r>
            <a:r>
              <a:rPr sz="260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hoek 23">
            <a:extLst>
              <a:ext uri="{FF2B5EF4-FFF2-40B4-BE49-F238E27FC236}">
                <a16:creationId xmlns:a16="http://schemas.microsoft.com/office/drawing/2014/main" id="{2C846F1A-72DE-4C68-8FB9-621C189FC54B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NARRATIEVE VERSCHUIVING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56C2B760-6FEF-4D8C-ADD8-CCCC4A747D10}"/>
              </a:ext>
            </a:extLst>
          </p:cNvPr>
          <p:cNvSpPr>
            <a:spLocks noGrp="1"/>
          </p:cNvSpPr>
          <p:nvPr/>
        </p:nvSpPr>
        <p:spPr>
          <a:xfrm>
            <a:off x="693903" y="752475"/>
            <a:ext cx="106680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49"/>
          </a:bodyPr>
          <a:lstStyle/>
          <a:p>
            <a:pPr algn="l">
              <a:lnSpc>
                <a:spcPct val="92000"/>
              </a:lnSpc>
              <a:buNone/>
              <a:defRPr sz="34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lang="nl-BE"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V</a:t>
            </a:r>
            <a:r>
              <a:rPr sz="345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erander</a:t>
            </a:r>
            <a:r>
              <a:rPr lang="nl-BE" sz="345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ing</a:t>
            </a:r>
            <a:r>
              <a:rPr lang="nl-BE"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in</a:t>
            </a:r>
            <a:r>
              <a:rPr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</a:t>
            </a:r>
            <a:r>
              <a:rPr lang="nl-BE"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het gesprek met mezelf</a:t>
            </a:r>
            <a:r>
              <a:rPr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D834659-0D56-42E2-BACC-E886D087F0D3}"/>
              </a:ext>
            </a:extLst>
          </p:cNvPr>
          <p:cNvSpPr>
            <a:spLocks noGrp="1"/>
          </p:cNvSpPr>
          <p:nvPr/>
        </p:nvSpPr>
        <p:spPr>
          <a:xfrm>
            <a:off x="876300" y="2152650"/>
            <a:ext cx="3714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1" i="0">
                <a:solidFill>
                  <a:srgbClr val="68756E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68756E"/>
                </a:solidFill>
                <a:latin typeface="Aptos"/>
                <a:ea typeface="Aptos"/>
                <a:cs typeface="Aptos"/>
              </a:rPr>
              <a:t>DOMINANTE TEKORTTAAL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BA883FA7-9771-404A-83E0-BCF46263D1C6}"/>
              </a:ext>
            </a:extLst>
          </p:cNvPr>
          <p:cNvSpPr>
            <a:spLocks noGrp="1"/>
          </p:cNvSpPr>
          <p:nvPr/>
        </p:nvSpPr>
        <p:spPr>
          <a:xfrm>
            <a:off x="7029450" y="2152650"/>
            <a:ext cx="3333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HERSTELTAAL</a:t>
            </a: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2FCB977B-BAD2-4EAC-8BF0-C09EE518CC8D}"/>
              </a:ext>
            </a:extLst>
          </p:cNvPr>
          <p:cNvSpPr>
            <a:spLocks noGrp="1"/>
          </p:cNvSpPr>
          <p:nvPr/>
        </p:nvSpPr>
        <p:spPr>
          <a:xfrm>
            <a:off x="685800" y="2571750"/>
            <a:ext cx="4514850" cy="781050"/>
          </a:xfrm>
          <a:prstGeom prst="roundRect">
            <a:avLst>
              <a:gd name="adj" fmla="val 9756"/>
            </a:avLst>
          </a:prstGeom>
          <a:solidFill>
            <a:srgbClr val="FFFDF7"/>
          </a:solidFill>
          <a:ln w="19050">
            <a:solidFill>
              <a:srgbClr val="DED3BE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08FC46D4-E83B-4306-8C68-EC4A929F58BB}"/>
              </a:ext>
            </a:extLst>
          </p:cNvPr>
          <p:cNvSpPr>
            <a:spLocks noGrp="1"/>
          </p:cNvSpPr>
          <p:nvPr/>
        </p:nvSpPr>
        <p:spPr>
          <a:xfrm>
            <a:off x="933450" y="2781300"/>
            <a:ext cx="4000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0" i="1">
                <a:solidFill>
                  <a:srgbClr val="1F2925"/>
                </a:solidFill>
                <a:latin typeface="Georgia"/>
                <a:ea typeface="Georgia"/>
                <a:cs typeface="Georgia"/>
              </a:defRPr>
            </a:pPr>
            <a:r>
              <a:rPr sz="1650" b="0" i="1" dirty="0">
                <a:solidFill>
                  <a:srgbClr val="1F2925"/>
                </a:solidFill>
                <a:latin typeface="Georgia"/>
                <a:ea typeface="Georgia"/>
                <a:cs typeface="Georgia"/>
              </a:rPr>
              <a:t>“</a:t>
            </a:r>
            <a:r>
              <a:rPr sz="1650" b="0" i="1" dirty="0" err="1">
                <a:solidFill>
                  <a:srgbClr val="1F2925"/>
                </a:solidFill>
                <a:latin typeface="Georgia"/>
                <a:ea typeface="Georgia"/>
                <a:cs typeface="Georgia"/>
              </a:rPr>
              <a:t>overgevoelig</a:t>
            </a:r>
            <a:r>
              <a:rPr sz="1650" b="0" i="1" dirty="0">
                <a:solidFill>
                  <a:srgbClr val="1F2925"/>
                </a:solidFill>
                <a:latin typeface="Georgia"/>
                <a:ea typeface="Georgia"/>
                <a:cs typeface="Georgia"/>
              </a:rPr>
              <a:t>”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86D3040B-4020-4707-9795-CCCAA413267A}"/>
              </a:ext>
            </a:extLst>
          </p:cNvPr>
          <p:cNvSpPr>
            <a:spLocks noGrp="1"/>
          </p:cNvSpPr>
          <p:nvPr/>
        </p:nvSpPr>
        <p:spPr>
          <a:xfrm>
            <a:off x="5534025" y="2724150"/>
            <a:ext cx="6858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2400" b="1" i="0">
                <a:solidFill>
                  <a:srgbClr val="B7643C"/>
                </a:solidFill>
                <a:latin typeface="Georgia"/>
                <a:ea typeface="Georgia"/>
                <a:cs typeface="Georgia"/>
              </a:defRPr>
            </a:pPr>
            <a:r>
              <a:rPr sz="2400" b="1" i="0">
                <a:solidFill>
                  <a:srgbClr val="B7643C"/>
                </a:solidFill>
                <a:latin typeface="Georgia"/>
                <a:ea typeface="Georgia"/>
                <a:cs typeface="Georgia"/>
              </a:rPr>
              <a:t>→</a:t>
            </a:r>
          </a:p>
        </p:txBody>
      </p:sp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DCB5E1BB-20CE-4168-A0C1-29B6BFFF337D}"/>
              </a:ext>
            </a:extLst>
          </p:cNvPr>
          <p:cNvSpPr>
            <a:spLocks noGrp="1"/>
          </p:cNvSpPr>
          <p:nvPr/>
        </p:nvSpPr>
        <p:spPr>
          <a:xfrm>
            <a:off x="6534150" y="2571750"/>
            <a:ext cx="4972050" cy="781050"/>
          </a:xfrm>
          <a:prstGeom prst="roundRect">
            <a:avLst>
              <a:gd name="adj" fmla="val 9756"/>
            </a:avLst>
          </a:prstGeom>
          <a:solidFill>
            <a:srgbClr val="DED3BE"/>
          </a:solidFill>
          <a:ln w="19050">
            <a:solidFill>
              <a:srgbClr val="DED3BE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9D1A0117-F29A-4E95-8348-312EDFCBD8D1}"/>
              </a:ext>
            </a:extLst>
          </p:cNvPr>
          <p:cNvSpPr>
            <a:spLocks noGrp="1"/>
          </p:cNvSpPr>
          <p:nvPr/>
        </p:nvSpPr>
        <p:spPr>
          <a:xfrm>
            <a:off x="6781800" y="2752725"/>
            <a:ext cx="4476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1" i="0">
                <a:solidFill>
                  <a:srgbClr val="173F35"/>
                </a:solidFill>
                <a:latin typeface="Aptos"/>
                <a:ea typeface="Aptos"/>
                <a:cs typeface="Aptos"/>
              </a:defRPr>
            </a:pPr>
            <a:r>
              <a:rPr lang="nl-BE" sz="1650" b="1" i="0" dirty="0">
                <a:solidFill>
                  <a:srgbClr val="173F35"/>
                </a:solidFill>
                <a:latin typeface="Aptos"/>
                <a:ea typeface="Aptos"/>
                <a:cs typeface="Aptos"/>
              </a:rPr>
              <a:t>S</a:t>
            </a:r>
            <a:r>
              <a:rPr sz="1650" b="1" i="0" dirty="0" err="1">
                <a:solidFill>
                  <a:srgbClr val="173F35"/>
                </a:solidFill>
                <a:latin typeface="Aptos"/>
                <a:ea typeface="Aptos"/>
                <a:cs typeface="Aptos"/>
              </a:rPr>
              <a:t>ensitief</a:t>
            </a:r>
            <a:r>
              <a:rPr lang="nl-BE" sz="1650" b="1" dirty="0">
                <a:solidFill>
                  <a:srgbClr val="173F35"/>
                </a:solidFill>
                <a:latin typeface="Aptos"/>
                <a:ea typeface="Aptos"/>
                <a:cs typeface="Aptos"/>
              </a:rPr>
              <a:t>, </a:t>
            </a:r>
            <a:r>
              <a:rPr sz="1650" b="1" i="0" dirty="0" err="1">
                <a:solidFill>
                  <a:srgbClr val="173F35"/>
                </a:solidFill>
                <a:latin typeface="Aptos"/>
                <a:ea typeface="Aptos"/>
                <a:cs typeface="Aptos"/>
              </a:rPr>
              <a:t>opmerkzaam</a:t>
            </a:r>
            <a:r>
              <a:rPr lang="nl-BE" sz="1650" b="1" dirty="0">
                <a:solidFill>
                  <a:srgbClr val="173F35"/>
                </a:solidFill>
                <a:latin typeface="Aptos"/>
                <a:ea typeface="Aptos"/>
                <a:cs typeface="Aptos"/>
              </a:rPr>
              <a:t>, </a:t>
            </a:r>
            <a:r>
              <a:rPr sz="1650" b="1" i="0" dirty="0" err="1">
                <a:solidFill>
                  <a:srgbClr val="173F35"/>
                </a:solidFill>
                <a:latin typeface="Aptos"/>
                <a:ea typeface="Aptos"/>
                <a:cs typeface="Aptos"/>
              </a:rPr>
              <a:t>creatief</a:t>
            </a:r>
            <a:endParaRPr sz="1650" b="1" i="0" dirty="0">
              <a:solidFill>
                <a:srgbClr val="173F3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30F386C5-768E-4B1E-ADD3-1FDE192F1FE4}"/>
              </a:ext>
            </a:extLst>
          </p:cNvPr>
          <p:cNvSpPr>
            <a:spLocks noGrp="1"/>
          </p:cNvSpPr>
          <p:nvPr/>
        </p:nvSpPr>
        <p:spPr>
          <a:xfrm>
            <a:off x="685800" y="3638550"/>
            <a:ext cx="4514850" cy="781050"/>
          </a:xfrm>
          <a:prstGeom prst="roundRect">
            <a:avLst>
              <a:gd name="adj" fmla="val 9756"/>
            </a:avLst>
          </a:prstGeom>
          <a:solidFill>
            <a:srgbClr val="FFFDF7"/>
          </a:solidFill>
          <a:ln w="19050">
            <a:solidFill>
              <a:srgbClr val="DED3BE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5AA4B27E-29B3-477A-A249-A039BD3FF191}"/>
              </a:ext>
            </a:extLst>
          </p:cNvPr>
          <p:cNvSpPr>
            <a:spLocks noGrp="1"/>
          </p:cNvSpPr>
          <p:nvPr/>
        </p:nvSpPr>
        <p:spPr>
          <a:xfrm>
            <a:off x="933450" y="3848100"/>
            <a:ext cx="4000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0" i="1">
                <a:solidFill>
                  <a:srgbClr val="1F2925"/>
                </a:solidFill>
                <a:latin typeface="Georgia"/>
                <a:ea typeface="Georgia"/>
                <a:cs typeface="Georgia"/>
              </a:defRPr>
            </a:pPr>
            <a:r>
              <a:rPr sz="1650" b="0" i="1" dirty="0">
                <a:solidFill>
                  <a:srgbClr val="1F2925"/>
                </a:solidFill>
                <a:latin typeface="Georgia"/>
                <a:ea typeface="Georgia"/>
                <a:cs typeface="Georgia"/>
              </a:rPr>
              <a:t>“</a:t>
            </a:r>
            <a:r>
              <a:rPr lang="nl-BE" sz="1650" i="1" dirty="0">
                <a:solidFill>
                  <a:srgbClr val="1F2925"/>
                </a:solidFill>
                <a:latin typeface="Georgia"/>
                <a:ea typeface="Georgia"/>
                <a:cs typeface="Georgia"/>
              </a:rPr>
              <a:t>snel overbelast</a:t>
            </a:r>
            <a:r>
              <a:rPr sz="1650" b="0" i="1" dirty="0">
                <a:solidFill>
                  <a:srgbClr val="1F2925"/>
                </a:solidFill>
                <a:latin typeface="Georgia"/>
                <a:ea typeface="Georgia"/>
                <a:cs typeface="Georgia"/>
              </a:rPr>
              <a:t>”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4E2258E7-CF7D-426A-906E-66FD6B78EA3E}"/>
              </a:ext>
            </a:extLst>
          </p:cNvPr>
          <p:cNvSpPr>
            <a:spLocks noGrp="1"/>
          </p:cNvSpPr>
          <p:nvPr/>
        </p:nvSpPr>
        <p:spPr>
          <a:xfrm>
            <a:off x="5534025" y="3790950"/>
            <a:ext cx="6858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2400" b="1" i="0">
                <a:solidFill>
                  <a:srgbClr val="B7643C"/>
                </a:solidFill>
                <a:latin typeface="Georgia"/>
                <a:ea typeface="Georgia"/>
                <a:cs typeface="Georgia"/>
              </a:defRPr>
            </a:pPr>
            <a:r>
              <a:rPr sz="2400" b="1" i="0">
                <a:solidFill>
                  <a:srgbClr val="B7643C"/>
                </a:solidFill>
                <a:latin typeface="Georgia"/>
                <a:ea typeface="Georgia"/>
                <a:cs typeface="Georgia"/>
              </a:rPr>
              <a:t>→</a:t>
            </a:r>
          </a:p>
        </p:txBody>
      </p:sp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9BDF5E72-03FD-4C78-9617-EA8D3AE04B52}"/>
              </a:ext>
            </a:extLst>
          </p:cNvPr>
          <p:cNvSpPr>
            <a:spLocks noGrp="1"/>
          </p:cNvSpPr>
          <p:nvPr/>
        </p:nvSpPr>
        <p:spPr>
          <a:xfrm>
            <a:off x="6534150" y="3638550"/>
            <a:ext cx="4972050" cy="781050"/>
          </a:xfrm>
          <a:prstGeom prst="roundRect">
            <a:avLst>
              <a:gd name="adj" fmla="val 9756"/>
            </a:avLst>
          </a:prstGeom>
          <a:solidFill>
            <a:srgbClr val="DED3BE"/>
          </a:solidFill>
          <a:ln w="19050">
            <a:solidFill>
              <a:srgbClr val="DED3BE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C96F5A9B-4E5A-4EBA-B3F3-86F8A7D1FFD7}"/>
              </a:ext>
            </a:extLst>
          </p:cNvPr>
          <p:cNvSpPr>
            <a:spLocks noGrp="1"/>
          </p:cNvSpPr>
          <p:nvPr/>
        </p:nvSpPr>
        <p:spPr>
          <a:xfrm>
            <a:off x="6781800" y="3819525"/>
            <a:ext cx="4476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470" lnSpcReduction="10000"/>
          </a:bodyPr>
          <a:lstStyle/>
          <a:p>
            <a:pPr algn="l">
              <a:lnSpc>
                <a:spcPct val="100000"/>
              </a:lnSpc>
              <a:buNone/>
              <a:defRPr sz="1650" b="1" i="0">
                <a:solidFill>
                  <a:srgbClr val="173F35"/>
                </a:solidFill>
                <a:latin typeface="Aptos"/>
                <a:ea typeface="Aptos"/>
                <a:cs typeface="Aptos"/>
              </a:defRPr>
            </a:pPr>
            <a:r>
              <a:rPr sz="1650" b="1" i="0" dirty="0" err="1">
                <a:solidFill>
                  <a:srgbClr val="173F35"/>
                </a:solidFill>
                <a:latin typeface="Aptos"/>
                <a:ea typeface="Aptos"/>
                <a:cs typeface="Aptos"/>
              </a:rPr>
              <a:t>ik</a:t>
            </a:r>
            <a:r>
              <a:rPr sz="1650" b="1" i="0" dirty="0">
                <a:solidFill>
                  <a:srgbClr val="173F35"/>
                </a:solidFill>
                <a:latin typeface="Aptos"/>
                <a:ea typeface="Aptos"/>
                <a:cs typeface="Aptos"/>
              </a:rPr>
              <a:t> </a:t>
            </a:r>
            <a:r>
              <a:rPr lang="nl-BE" sz="1650" b="1" i="0" dirty="0">
                <a:solidFill>
                  <a:srgbClr val="173F35"/>
                </a:solidFill>
                <a:latin typeface="Aptos"/>
                <a:ea typeface="Aptos"/>
                <a:cs typeface="Aptos"/>
              </a:rPr>
              <a:t> weet waarin in energie steek en welke tak mag afsterven</a:t>
            </a:r>
            <a:endParaRPr sz="1650" b="1" i="0" dirty="0">
              <a:solidFill>
                <a:srgbClr val="173F3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5" name="Rechthoek: afgeronde hoeken 14">
            <a:extLst>
              <a:ext uri="{FF2B5EF4-FFF2-40B4-BE49-F238E27FC236}">
                <a16:creationId xmlns:a16="http://schemas.microsoft.com/office/drawing/2014/main" id="{39ACDCC0-2B36-4293-B179-3C6FB4F3ED34}"/>
              </a:ext>
            </a:extLst>
          </p:cNvPr>
          <p:cNvSpPr>
            <a:spLocks noGrp="1"/>
          </p:cNvSpPr>
          <p:nvPr/>
        </p:nvSpPr>
        <p:spPr>
          <a:xfrm>
            <a:off x="685800" y="4705350"/>
            <a:ext cx="4514850" cy="781050"/>
          </a:xfrm>
          <a:prstGeom prst="roundRect">
            <a:avLst>
              <a:gd name="adj" fmla="val 9756"/>
            </a:avLst>
          </a:prstGeom>
          <a:solidFill>
            <a:srgbClr val="FFFDF7"/>
          </a:solidFill>
          <a:ln w="19050">
            <a:solidFill>
              <a:srgbClr val="DED3BE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ABDD0BAB-CB88-46A8-975B-69662C85FC9E}"/>
              </a:ext>
            </a:extLst>
          </p:cNvPr>
          <p:cNvSpPr>
            <a:spLocks noGrp="1"/>
          </p:cNvSpPr>
          <p:nvPr/>
        </p:nvSpPr>
        <p:spPr>
          <a:xfrm>
            <a:off x="933450" y="4914900"/>
            <a:ext cx="4000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0" i="1">
                <a:solidFill>
                  <a:srgbClr val="1F2925"/>
                </a:solidFill>
                <a:latin typeface="Georgia"/>
                <a:ea typeface="Georgia"/>
                <a:cs typeface="Georgia"/>
              </a:defRPr>
            </a:pPr>
            <a:r>
              <a:rPr sz="1650" b="0" i="1" dirty="0">
                <a:solidFill>
                  <a:srgbClr val="1F2925"/>
                </a:solidFill>
                <a:latin typeface="Georgia"/>
                <a:ea typeface="Georgia"/>
                <a:cs typeface="Georgia"/>
              </a:rPr>
              <a:t>“</a:t>
            </a:r>
            <a:r>
              <a:rPr sz="1650" b="0" i="1" dirty="0" err="1">
                <a:solidFill>
                  <a:srgbClr val="1F2925"/>
                </a:solidFill>
                <a:latin typeface="Georgia"/>
                <a:ea typeface="Georgia"/>
                <a:cs typeface="Georgia"/>
              </a:rPr>
              <a:t>een</a:t>
            </a:r>
            <a:r>
              <a:rPr sz="1650" b="0" i="1" dirty="0">
                <a:solidFill>
                  <a:srgbClr val="1F292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50" b="0" i="1" dirty="0" err="1">
                <a:solidFill>
                  <a:srgbClr val="1F2925"/>
                </a:solidFill>
                <a:latin typeface="Georgia"/>
                <a:ea typeface="Georgia"/>
                <a:cs typeface="Georgia"/>
              </a:rPr>
              <a:t>goede</a:t>
            </a:r>
            <a:r>
              <a:rPr sz="1650" b="0" i="1" dirty="0">
                <a:solidFill>
                  <a:srgbClr val="1F2925"/>
                </a:solidFill>
                <a:latin typeface="Georgia"/>
                <a:ea typeface="Georgia"/>
                <a:cs typeface="Georgia"/>
              </a:rPr>
              <a:t> </a:t>
            </a:r>
            <a:r>
              <a:rPr lang="nl-BE" sz="1650" i="1" dirty="0">
                <a:solidFill>
                  <a:srgbClr val="1F2925"/>
                </a:solidFill>
                <a:latin typeface="Georgia"/>
                <a:ea typeface="Georgia"/>
                <a:cs typeface="Georgia"/>
              </a:rPr>
              <a:t>vrouw draagt en </a:t>
            </a:r>
            <a:r>
              <a:rPr sz="1650" b="0" i="1" dirty="0" err="1">
                <a:solidFill>
                  <a:srgbClr val="1F2925"/>
                </a:solidFill>
                <a:latin typeface="Georgia"/>
                <a:ea typeface="Georgia"/>
                <a:cs typeface="Georgia"/>
              </a:rPr>
              <a:t>offert</a:t>
            </a:r>
            <a:r>
              <a:rPr sz="1650" b="0" i="1" dirty="0">
                <a:solidFill>
                  <a:srgbClr val="1F292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650" b="0" i="1" dirty="0" err="1">
                <a:solidFill>
                  <a:srgbClr val="1F2925"/>
                </a:solidFill>
                <a:latin typeface="Georgia"/>
                <a:ea typeface="Georgia"/>
                <a:cs typeface="Georgia"/>
              </a:rPr>
              <a:t>zich</a:t>
            </a:r>
            <a:r>
              <a:rPr sz="1650" b="0" i="1" dirty="0">
                <a:solidFill>
                  <a:srgbClr val="1F2925"/>
                </a:solidFill>
                <a:latin typeface="Georgia"/>
                <a:ea typeface="Georgia"/>
                <a:cs typeface="Georgia"/>
              </a:rPr>
              <a:t> op”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400237E0-9D63-4939-8884-FE998E7CE797}"/>
              </a:ext>
            </a:extLst>
          </p:cNvPr>
          <p:cNvSpPr>
            <a:spLocks noGrp="1"/>
          </p:cNvSpPr>
          <p:nvPr/>
        </p:nvSpPr>
        <p:spPr>
          <a:xfrm>
            <a:off x="5534025" y="4857750"/>
            <a:ext cx="6858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2400" b="1" i="0">
                <a:solidFill>
                  <a:srgbClr val="B7643C"/>
                </a:solidFill>
                <a:latin typeface="Georgia"/>
                <a:ea typeface="Georgia"/>
                <a:cs typeface="Georgia"/>
              </a:defRPr>
            </a:pPr>
            <a:r>
              <a:rPr sz="2400" b="1" i="0">
                <a:solidFill>
                  <a:srgbClr val="B7643C"/>
                </a:solidFill>
                <a:latin typeface="Georgia"/>
                <a:ea typeface="Georgia"/>
                <a:cs typeface="Georgia"/>
              </a:rPr>
              <a:t>→</a:t>
            </a:r>
          </a:p>
        </p:txBody>
      </p:sp>
      <p:sp>
        <p:nvSpPr>
          <p:cNvPr id="18" name="Rechthoek: afgeronde hoeken 17">
            <a:extLst>
              <a:ext uri="{FF2B5EF4-FFF2-40B4-BE49-F238E27FC236}">
                <a16:creationId xmlns:a16="http://schemas.microsoft.com/office/drawing/2014/main" id="{6148E98C-CE78-4C9D-87F9-01CBF4D642EE}"/>
              </a:ext>
            </a:extLst>
          </p:cNvPr>
          <p:cNvSpPr>
            <a:spLocks noGrp="1"/>
          </p:cNvSpPr>
          <p:nvPr/>
        </p:nvSpPr>
        <p:spPr>
          <a:xfrm>
            <a:off x="6534150" y="4705350"/>
            <a:ext cx="4972050" cy="781050"/>
          </a:xfrm>
          <a:prstGeom prst="roundRect">
            <a:avLst>
              <a:gd name="adj" fmla="val 9756"/>
            </a:avLst>
          </a:prstGeom>
          <a:solidFill>
            <a:srgbClr val="173F35"/>
          </a:solidFill>
          <a:ln w="19050">
            <a:solidFill>
              <a:srgbClr val="173F3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8D4CBAD0-F5A0-4EAE-9E12-85C0FF9E6B5D}"/>
              </a:ext>
            </a:extLst>
          </p:cNvPr>
          <p:cNvSpPr>
            <a:spLocks noGrp="1"/>
          </p:cNvSpPr>
          <p:nvPr/>
        </p:nvSpPr>
        <p:spPr>
          <a:xfrm>
            <a:off x="6781800" y="4886325"/>
            <a:ext cx="4476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698"/>
          </a:bodyPr>
          <a:lstStyle/>
          <a:p>
            <a:pPr algn="l">
              <a:lnSpc>
                <a:spcPct val="100000"/>
              </a:lnSpc>
              <a:buNone/>
              <a:defRPr sz="16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zorg vraagt óók gemeenschap en grenzen</a:t>
            </a: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13C707F5-59B1-49F4-ADDC-B709ABAC6CCE}"/>
              </a:ext>
            </a:extLst>
          </p:cNvPr>
          <p:cNvSpPr>
            <a:spLocks noGrp="1"/>
          </p:cNvSpPr>
          <p:nvPr/>
        </p:nvSpPr>
        <p:spPr>
          <a:xfrm>
            <a:off x="3571875" y="5791200"/>
            <a:ext cx="5048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875" b="0" i="1">
                <a:solidFill>
                  <a:srgbClr val="B7643C"/>
                </a:solidFill>
                <a:latin typeface="Georgia"/>
                <a:ea typeface="Georgia"/>
                <a:cs typeface="Georgia"/>
              </a:defRPr>
            </a:pPr>
            <a:r>
              <a:rPr sz="1875" b="1" i="1" dirty="0">
                <a:solidFill>
                  <a:srgbClr val="B7643C"/>
                </a:solidFill>
                <a:latin typeface="Georgia"/>
                <a:ea typeface="Georgia"/>
                <a:cs typeface="Georgia"/>
              </a:rPr>
              <a:t>“Een </a:t>
            </a:r>
            <a:r>
              <a:rPr sz="1875" b="1" i="1" dirty="0" err="1">
                <a:solidFill>
                  <a:srgbClr val="B7643C"/>
                </a:solidFill>
                <a:latin typeface="Georgia"/>
                <a:ea typeface="Georgia"/>
                <a:cs typeface="Georgia"/>
              </a:rPr>
              <a:t>bezem</a:t>
            </a:r>
            <a:r>
              <a:rPr sz="1875" b="1" i="1" dirty="0">
                <a:solidFill>
                  <a:srgbClr val="B7643C"/>
                </a:solidFill>
                <a:latin typeface="Georgia"/>
                <a:ea typeface="Georgia"/>
                <a:cs typeface="Georgia"/>
              </a:rPr>
              <a:t> is om </a:t>
            </a:r>
            <a:r>
              <a:rPr sz="1875" b="1" i="1" dirty="0" err="1">
                <a:solidFill>
                  <a:srgbClr val="B7643C"/>
                </a:solidFill>
                <a:latin typeface="Georgia"/>
                <a:ea typeface="Georgia"/>
                <a:cs typeface="Georgia"/>
              </a:rPr>
              <a:t>te</a:t>
            </a:r>
            <a:r>
              <a:rPr sz="1875" b="1" i="1" dirty="0">
                <a:solidFill>
                  <a:srgbClr val="B7643C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875" b="1" i="1" dirty="0" err="1">
                <a:solidFill>
                  <a:srgbClr val="B7643C"/>
                </a:solidFill>
                <a:latin typeface="Georgia"/>
                <a:ea typeface="Georgia"/>
                <a:cs typeface="Georgia"/>
              </a:rPr>
              <a:t>vliegen</a:t>
            </a:r>
            <a:r>
              <a:rPr sz="1875" b="1" i="1" dirty="0">
                <a:solidFill>
                  <a:srgbClr val="B7643C"/>
                </a:solidFill>
                <a:latin typeface="Georgia"/>
                <a:ea typeface="Georgia"/>
                <a:cs typeface="Georgia"/>
              </a:rPr>
              <a:t>.”</a:t>
            </a: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1A0706C4-2418-43C1-B526-D4B1BFFD3904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10820400" cy="9525"/>
          </a:xfrm>
          <a:prstGeom prst="rect">
            <a:avLst/>
          </a:prstGeom>
          <a:solidFill>
            <a:srgbClr val="DED3BE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73211F76-2EA7-4CB1-99C2-475A4F8B8519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9858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68756E"/>
                </a:solidFill>
                <a:latin typeface="Aptos"/>
                <a:ea typeface="Aptos"/>
                <a:cs typeface="Aptos"/>
              </a:defRPr>
            </a:pPr>
            <a:r>
              <a:rPr lang="nl-BE" sz="825" dirty="0" err="1">
                <a:solidFill>
                  <a:srgbClr val="68756E"/>
                </a:solidFill>
                <a:latin typeface="Aptos"/>
                <a:ea typeface="Aptos"/>
                <a:cs typeface="Aptos"/>
              </a:rPr>
              <a:t>Estas</a:t>
            </a:r>
            <a:r>
              <a:rPr lang="nl-BE" sz="825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, 2026</a:t>
            </a:r>
            <a:endParaRPr sz="825" b="0" i="0" dirty="0">
              <a:solidFill>
                <a:srgbClr val="68756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2E68DFDE-1B23-4C34-A10B-E0D1D632707B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865061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495A3B3-2350-112E-0C5C-38EBE0F35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88872"/>
            <a:ext cx="12291460" cy="8834487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34D4521D-3EA5-3181-3C6A-5821D0892A90}"/>
              </a:ext>
            </a:extLst>
          </p:cNvPr>
          <p:cNvSpPr txBox="1"/>
          <p:nvPr/>
        </p:nvSpPr>
        <p:spPr>
          <a:xfrm>
            <a:off x="9057373" y="6005445"/>
            <a:ext cx="2954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nl-BE" dirty="0">
                <a:solidFill>
                  <a:schemeClr val="bg1"/>
                </a:solidFill>
              </a:rPr>
              <a:t>Caspar David Friedrich, </a:t>
            </a:r>
            <a:r>
              <a:rPr lang="nl-BE" i="1" dirty="0" err="1">
                <a:solidFill>
                  <a:schemeClr val="bg1"/>
                </a:solidFill>
              </a:rPr>
              <a:t>Woman</a:t>
            </a:r>
            <a:r>
              <a:rPr lang="nl-BE" i="1" dirty="0">
                <a:solidFill>
                  <a:schemeClr val="bg1"/>
                </a:solidFill>
              </a:rPr>
              <a:t> </a:t>
            </a:r>
            <a:r>
              <a:rPr lang="nl-BE" i="1" dirty="0" err="1">
                <a:solidFill>
                  <a:schemeClr val="bg1"/>
                </a:solidFill>
              </a:rPr>
              <a:t>Before</a:t>
            </a:r>
            <a:r>
              <a:rPr lang="nl-BE" i="1" dirty="0">
                <a:solidFill>
                  <a:schemeClr val="bg1"/>
                </a:solidFill>
              </a:rPr>
              <a:t> </a:t>
            </a:r>
            <a:r>
              <a:rPr lang="nl-BE" i="1" dirty="0" err="1">
                <a:solidFill>
                  <a:schemeClr val="bg1"/>
                </a:solidFill>
              </a:rPr>
              <a:t>the</a:t>
            </a:r>
            <a:r>
              <a:rPr lang="nl-BE" i="1" dirty="0">
                <a:solidFill>
                  <a:schemeClr val="bg1"/>
                </a:solidFill>
              </a:rPr>
              <a:t> </a:t>
            </a:r>
            <a:r>
              <a:rPr lang="nl-BE" i="1" dirty="0" err="1">
                <a:solidFill>
                  <a:schemeClr val="bg1"/>
                </a:solidFill>
              </a:rPr>
              <a:t>Rising</a:t>
            </a:r>
            <a:r>
              <a:rPr lang="nl-BE" i="1" dirty="0">
                <a:solidFill>
                  <a:schemeClr val="bg1"/>
                </a:solidFill>
              </a:rPr>
              <a:t> Sun</a:t>
            </a:r>
            <a:r>
              <a:rPr lang="nl-BE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6252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hoek 18">
            <a:extLst>
              <a:ext uri="{FF2B5EF4-FFF2-40B4-BE49-F238E27FC236}">
                <a16:creationId xmlns:a16="http://schemas.microsoft.com/office/drawing/2014/main" id="{AA0421F4-7F3A-4D3F-AE23-3F31EF79210F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SYSTEEMBLIK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97B11948-8118-4EB6-938C-81D87EB796C2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49" lnSpcReduction="10000"/>
          </a:bodyPr>
          <a:lstStyle/>
          <a:p>
            <a:pPr algn="l">
              <a:lnSpc>
                <a:spcPct val="92000"/>
              </a:lnSpc>
              <a:buNone/>
              <a:defRPr sz="34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Als de </a:t>
            </a:r>
            <a:r>
              <a:rPr sz="345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ggz</a:t>
            </a:r>
            <a:r>
              <a:rPr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345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betekenis</a:t>
            </a:r>
            <a:r>
              <a:rPr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345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laat</a:t>
            </a:r>
            <a:r>
              <a:rPr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345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liggen</a:t>
            </a:r>
            <a:r>
              <a:rPr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, </a:t>
            </a:r>
            <a:r>
              <a:rPr sz="345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ontstaat</a:t>
            </a:r>
            <a:r>
              <a:rPr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345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een</a:t>
            </a:r>
            <a:r>
              <a:rPr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3450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vacuüm</a:t>
            </a:r>
            <a:r>
              <a:rPr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.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D62D3840-FF5C-4852-AEAD-6A8DE57285BD}"/>
              </a:ext>
            </a:extLst>
          </p:cNvPr>
          <p:cNvSpPr>
            <a:spLocks noGrp="1"/>
          </p:cNvSpPr>
          <p:nvPr/>
        </p:nvSpPr>
        <p:spPr>
          <a:xfrm>
            <a:off x="685800" y="2362200"/>
            <a:ext cx="3305175" cy="2800350"/>
          </a:xfrm>
          <a:prstGeom prst="roundRect">
            <a:avLst>
              <a:gd name="adj" fmla="val 2721"/>
            </a:avLst>
          </a:prstGeom>
          <a:solidFill>
            <a:srgbClr val="FFFDF7"/>
          </a:solidFill>
          <a:ln w="19050">
            <a:solidFill>
              <a:srgbClr val="DED3BE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6E210635-C78D-4435-9000-0B1C81EDAA88}"/>
              </a:ext>
            </a:extLst>
          </p:cNvPr>
          <p:cNvSpPr>
            <a:spLocks noGrp="1"/>
          </p:cNvSpPr>
          <p:nvPr/>
        </p:nvSpPr>
        <p:spPr>
          <a:xfrm>
            <a:off x="952500" y="2590800"/>
            <a:ext cx="666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250" b="1" i="0">
                <a:solidFill>
                  <a:srgbClr val="B7643C"/>
                </a:solidFill>
                <a:latin typeface="Georgia"/>
                <a:ea typeface="Georgia"/>
                <a:cs typeface="Georgia"/>
              </a:defRPr>
            </a:pPr>
            <a:r>
              <a:rPr sz="2250" b="1" i="0">
                <a:solidFill>
                  <a:srgbClr val="B7643C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D4243625-A853-4D20-83A0-1202334FD30C}"/>
              </a:ext>
            </a:extLst>
          </p:cNvPr>
          <p:cNvSpPr>
            <a:spLocks noGrp="1"/>
          </p:cNvSpPr>
          <p:nvPr/>
        </p:nvSpPr>
        <p:spPr>
          <a:xfrm>
            <a:off x="952500" y="3219450"/>
            <a:ext cx="2762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765"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lang="nl-BE" sz="2025" b="1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Risico</a:t>
            </a:r>
            <a:endParaRPr sz="2025" b="1" i="0" dirty="0">
              <a:solidFill>
                <a:srgbClr val="173F35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7ACA24FD-C777-4A73-B6F9-6BD6D8B9FFFC}"/>
              </a:ext>
            </a:extLst>
          </p:cNvPr>
          <p:cNvSpPr>
            <a:spLocks noGrp="1"/>
          </p:cNvSpPr>
          <p:nvPr/>
        </p:nvSpPr>
        <p:spPr>
          <a:xfrm>
            <a:off x="952500" y="4000500"/>
            <a:ext cx="27622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425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r>
              <a:rPr sz="1425" b="0" i="0" dirty="0">
                <a:solidFill>
                  <a:srgbClr val="1F2925"/>
                </a:solidFill>
                <a:latin typeface="Aptos"/>
                <a:ea typeface="Aptos"/>
                <a:cs typeface="Aptos"/>
              </a:rPr>
              <a:t>Mensen </a:t>
            </a:r>
            <a:r>
              <a:rPr sz="1425" b="0" i="0" dirty="0" err="1">
                <a:solidFill>
                  <a:srgbClr val="1F2925"/>
                </a:solidFill>
                <a:latin typeface="Aptos"/>
                <a:ea typeface="Aptos"/>
                <a:cs typeface="Aptos"/>
              </a:rPr>
              <a:t>zoeken</a:t>
            </a:r>
            <a:r>
              <a:rPr lang="nl-BE" sz="1425" b="0" i="0" dirty="0">
                <a:solidFill>
                  <a:srgbClr val="1F2925"/>
                </a:solidFill>
                <a:latin typeface="Aptos"/>
                <a:ea typeface="Aptos"/>
                <a:cs typeface="Aptos"/>
              </a:rPr>
              <a:t> wanhopig</a:t>
            </a:r>
            <a:r>
              <a:rPr sz="1425" b="0" i="0" dirty="0">
                <a:solidFill>
                  <a:srgbClr val="1F2925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i="0" dirty="0" err="1">
                <a:solidFill>
                  <a:srgbClr val="1F2925"/>
                </a:solidFill>
                <a:latin typeface="Aptos"/>
                <a:ea typeface="Aptos"/>
                <a:cs typeface="Aptos"/>
              </a:rPr>
              <a:t>houvast</a:t>
            </a:r>
            <a:r>
              <a:rPr sz="1425" b="0" i="0" dirty="0">
                <a:solidFill>
                  <a:srgbClr val="1F2925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i="0" dirty="0" err="1">
                <a:solidFill>
                  <a:srgbClr val="1F2925"/>
                </a:solidFill>
                <a:latin typeface="Aptos"/>
                <a:ea typeface="Aptos"/>
                <a:cs typeface="Aptos"/>
              </a:rPr>
              <a:t>bij</a:t>
            </a:r>
            <a:r>
              <a:rPr sz="1425" b="0" i="0" dirty="0">
                <a:solidFill>
                  <a:srgbClr val="1F2925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i="0" dirty="0" err="1">
                <a:solidFill>
                  <a:srgbClr val="1F2925"/>
                </a:solidFill>
                <a:latin typeface="Aptos"/>
                <a:ea typeface="Aptos"/>
                <a:cs typeface="Aptos"/>
              </a:rPr>
              <a:t>ongereguleerde</a:t>
            </a:r>
            <a:r>
              <a:rPr sz="1425" b="0" i="0" dirty="0">
                <a:solidFill>
                  <a:srgbClr val="1F2925"/>
                </a:solidFill>
                <a:latin typeface="Aptos"/>
                <a:ea typeface="Aptos"/>
                <a:cs typeface="Aptos"/>
              </a:rPr>
              <a:t>, dure</a:t>
            </a:r>
            <a:r>
              <a:rPr lang="nl-BE" sz="1425" b="0" i="0" dirty="0">
                <a:solidFill>
                  <a:srgbClr val="1F2925"/>
                </a:solidFill>
                <a:latin typeface="Aptos"/>
                <a:ea typeface="Aptos"/>
                <a:cs typeface="Aptos"/>
              </a:rPr>
              <a:t> aanbieders van existentiële zorg</a:t>
            </a:r>
            <a:endParaRPr sz="1425" b="0" i="0" dirty="0">
              <a:solidFill>
                <a:srgbClr val="1F292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22323E54-22E6-4FBB-AB9C-3714D2CAAA7E}"/>
              </a:ext>
            </a:extLst>
          </p:cNvPr>
          <p:cNvSpPr>
            <a:spLocks noGrp="1"/>
          </p:cNvSpPr>
          <p:nvPr/>
        </p:nvSpPr>
        <p:spPr>
          <a:xfrm>
            <a:off x="4295775" y="2362200"/>
            <a:ext cx="3305175" cy="2800350"/>
          </a:xfrm>
          <a:prstGeom prst="roundRect">
            <a:avLst>
              <a:gd name="adj" fmla="val 2721"/>
            </a:avLst>
          </a:prstGeom>
          <a:solidFill>
            <a:srgbClr val="B7643C"/>
          </a:solidFill>
          <a:ln w="19050">
            <a:solidFill>
              <a:srgbClr val="B7643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AE66917-C42A-4D4E-B59B-F09B69E18A61}"/>
              </a:ext>
            </a:extLst>
          </p:cNvPr>
          <p:cNvSpPr>
            <a:spLocks noGrp="1"/>
          </p:cNvSpPr>
          <p:nvPr/>
        </p:nvSpPr>
        <p:spPr>
          <a:xfrm>
            <a:off x="4562475" y="2590800"/>
            <a:ext cx="666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2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2250" b="1" i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448D679B-CED1-4BDD-AE7E-037A61C31FF6}"/>
              </a:ext>
            </a:extLst>
          </p:cNvPr>
          <p:cNvSpPr>
            <a:spLocks noGrp="1"/>
          </p:cNvSpPr>
          <p:nvPr/>
        </p:nvSpPr>
        <p:spPr>
          <a:xfrm>
            <a:off x="4562475" y="3219450"/>
            <a:ext cx="2762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025" b="1" i="0" dirty="0" err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Individuele</a:t>
            </a:r>
            <a:r>
              <a:rPr sz="2025" b="1" i="0" dirty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025" b="1" i="0" dirty="0" err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schuld</a:t>
            </a:r>
            <a:endParaRPr sz="2025" b="1" i="0" dirty="0">
              <a:solidFill>
                <a:srgbClr val="FFFFFF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E335311B-56A7-44CC-AFDF-5E57A480A0A4}"/>
              </a:ext>
            </a:extLst>
          </p:cNvPr>
          <p:cNvSpPr>
            <a:spLocks noGrp="1"/>
          </p:cNvSpPr>
          <p:nvPr/>
        </p:nvSpPr>
        <p:spPr>
          <a:xfrm>
            <a:off x="4562475" y="4000500"/>
            <a:ext cx="27622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425" b="0" i="0">
                <a:solidFill>
                  <a:srgbClr val="FFFDF7"/>
                </a:solidFill>
                <a:latin typeface="Aptos"/>
                <a:ea typeface="Aptos"/>
                <a:cs typeface="Aptos"/>
              </a:defRPr>
            </a:pPr>
            <a:r>
              <a:rPr sz="1425" b="0" i="0" dirty="0" err="1">
                <a:solidFill>
                  <a:srgbClr val="FFFDF7"/>
                </a:solidFill>
                <a:latin typeface="Aptos"/>
                <a:ea typeface="Aptos"/>
                <a:cs typeface="Aptos"/>
              </a:rPr>
              <a:t>Structurele</a:t>
            </a:r>
            <a:r>
              <a:rPr sz="1425" b="0" i="0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i="0" dirty="0" err="1">
                <a:solidFill>
                  <a:srgbClr val="FFFDF7"/>
                </a:solidFill>
                <a:latin typeface="Aptos"/>
                <a:ea typeface="Aptos"/>
                <a:cs typeface="Aptos"/>
              </a:rPr>
              <a:t>druk</a:t>
            </a:r>
            <a:r>
              <a:rPr sz="1425" b="0" i="0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i="0" dirty="0" err="1">
                <a:solidFill>
                  <a:srgbClr val="FFFDF7"/>
                </a:solidFill>
                <a:latin typeface="Aptos"/>
                <a:ea typeface="Aptos"/>
                <a:cs typeface="Aptos"/>
              </a:rPr>
              <a:t>en</a:t>
            </a:r>
            <a:r>
              <a:rPr sz="1425" b="0" i="0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i="0" dirty="0" err="1">
                <a:solidFill>
                  <a:srgbClr val="FFFDF7"/>
                </a:solidFill>
                <a:latin typeface="Aptos"/>
                <a:ea typeface="Aptos"/>
                <a:cs typeface="Aptos"/>
              </a:rPr>
              <a:t>genderrollen</a:t>
            </a:r>
            <a:r>
              <a:rPr sz="1425" b="0" i="0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i="0" dirty="0" err="1">
                <a:solidFill>
                  <a:srgbClr val="FFFDF7"/>
                </a:solidFill>
                <a:latin typeface="Aptos"/>
                <a:ea typeface="Aptos"/>
                <a:cs typeface="Aptos"/>
              </a:rPr>
              <a:t>worden</a:t>
            </a:r>
            <a:r>
              <a:rPr sz="1425" b="0" i="0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i="0" dirty="0" err="1">
                <a:solidFill>
                  <a:srgbClr val="FFFDF7"/>
                </a:solidFill>
                <a:latin typeface="Aptos"/>
                <a:ea typeface="Aptos"/>
                <a:cs typeface="Aptos"/>
              </a:rPr>
              <a:t>opnieuw</a:t>
            </a:r>
            <a:r>
              <a:rPr sz="1425" b="0" i="0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i="0" dirty="0" err="1">
                <a:solidFill>
                  <a:srgbClr val="FFFDF7"/>
                </a:solidFill>
                <a:latin typeface="Aptos"/>
                <a:ea typeface="Aptos"/>
                <a:cs typeface="Aptos"/>
              </a:rPr>
              <a:t>een</a:t>
            </a:r>
            <a:r>
              <a:rPr sz="1425" b="0" i="0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 </a:t>
            </a:r>
            <a:r>
              <a:rPr sz="1425" b="0" i="0" dirty="0" err="1">
                <a:solidFill>
                  <a:srgbClr val="FFFDF7"/>
                </a:solidFill>
                <a:latin typeface="Aptos"/>
                <a:ea typeface="Aptos"/>
                <a:cs typeface="Aptos"/>
              </a:rPr>
              <a:t>persoonlijk</a:t>
            </a:r>
            <a:r>
              <a:rPr sz="1425" b="0" i="0" dirty="0">
                <a:solidFill>
                  <a:srgbClr val="FFFDF7"/>
                </a:solidFill>
                <a:latin typeface="Aptos"/>
                <a:ea typeface="Aptos"/>
                <a:cs typeface="Aptos"/>
              </a:rPr>
              <a:t> project.</a:t>
            </a:r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8F005757-2B11-48AC-BEE4-2ABFB73DB5A8}"/>
              </a:ext>
            </a:extLst>
          </p:cNvPr>
          <p:cNvSpPr>
            <a:spLocks noGrp="1"/>
          </p:cNvSpPr>
          <p:nvPr/>
        </p:nvSpPr>
        <p:spPr>
          <a:xfrm>
            <a:off x="7905750" y="2362200"/>
            <a:ext cx="3305175" cy="2800350"/>
          </a:xfrm>
          <a:prstGeom prst="roundRect">
            <a:avLst>
              <a:gd name="adj" fmla="val 2721"/>
            </a:avLst>
          </a:prstGeom>
          <a:solidFill>
            <a:srgbClr val="FFFDF7"/>
          </a:solidFill>
          <a:ln w="19050">
            <a:solidFill>
              <a:srgbClr val="DED3BE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3B543AAE-7A9B-4C68-B668-698169CFA14A}"/>
              </a:ext>
            </a:extLst>
          </p:cNvPr>
          <p:cNvSpPr>
            <a:spLocks noGrp="1"/>
          </p:cNvSpPr>
          <p:nvPr/>
        </p:nvSpPr>
        <p:spPr>
          <a:xfrm>
            <a:off x="8172450" y="2590800"/>
            <a:ext cx="666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250" b="1" i="0">
                <a:solidFill>
                  <a:srgbClr val="B7643C"/>
                </a:solidFill>
                <a:latin typeface="Georgia"/>
                <a:ea typeface="Georgia"/>
                <a:cs typeface="Georgia"/>
              </a:defRPr>
            </a:pPr>
            <a:r>
              <a:rPr sz="2250" b="1" i="0">
                <a:solidFill>
                  <a:srgbClr val="B7643C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554F2316-434D-4B52-9CA6-0AEF28079AB4}"/>
              </a:ext>
            </a:extLst>
          </p:cNvPr>
          <p:cNvSpPr>
            <a:spLocks noGrp="1"/>
          </p:cNvSpPr>
          <p:nvPr/>
        </p:nvSpPr>
        <p:spPr>
          <a:xfrm>
            <a:off x="8172450" y="3219450"/>
            <a:ext cx="2762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025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2025" b="1" i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Blinde vlek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EBC840D0-D083-4863-8C44-53F84DF7C9BC}"/>
              </a:ext>
            </a:extLst>
          </p:cNvPr>
          <p:cNvSpPr>
            <a:spLocks noGrp="1"/>
          </p:cNvSpPr>
          <p:nvPr/>
        </p:nvSpPr>
        <p:spPr>
          <a:xfrm>
            <a:off x="8172450" y="4000500"/>
            <a:ext cx="27622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2000"/>
              </a:lnSpc>
              <a:buNone/>
              <a:defRPr sz="1425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r>
              <a:rPr lang="nl-BE" sz="1425" b="0" i="0" dirty="0">
                <a:solidFill>
                  <a:srgbClr val="1F2925"/>
                </a:solidFill>
                <a:latin typeface="Aptos"/>
                <a:ea typeface="Aptos"/>
                <a:cs typeface="Aptos"/>
              </a:rPr>
              <a:t>Spirituele en existentiële behoeften worden </a:t>
            </a:r>
            <a:r>
              <a:rPr sz="1425" b="0" i="0" dirty="0" err="1">
                <a:solidFill>
                  <a:srgbClr val="1F2925"/>
                </a:solidFill>
                <a:latin typeface="Aptos"/>
                <a:ea typeface="Aptos"/>
                <a:cs typeface="Aptos"/>
              </a:rPr>
              <a:t>klinisch</a:t>
            </a:r>
            <a:r>
              <a:rPr sz="1425" b="0" i="0" dirty="0">
                <a:solidFill>
                  <a:srgbClr val="1F2925"/>
                </a:solidFill>
                <a:latin typeface="Aptos"/>
                <a:ea typeface="Aptos"/>
                <a:cs typeface="Aptos"/>
              </a:rPr>
              <a:t> </a:t>
            </a:r>
            <a:r>
              <a:rPr lang="nl-BE" sz="1425" b="0" i="0" dirty="0">
                <a:solidFill>
                  <a:srgbClr val="1F2925"/>
                </a:solidFill>
                <a:latin typeface="Aptos"/>
                <a:ea typeface="Aptos"/>
                <a:cs typeface="Aptos"/>
              </a:rPr>
              <a:t>soms gemist</a:t>
            </a:r>
            <a:r>
              <a:rPr sz="1425" b="0" i="0" dirty="0">
                <a:solidFill>
                  <a:srgbClr val="1F2925"/>
                </a:solidFill>
                <a:latin typeface="Aptos"/>
                <a:ea typeface="Aptos"/>
                <a:cs typeface="Aptos"/>
              </a:rPr>
              <a:t>, </a:t>
            </a:r>
            <a:r>
              <a:rPr lang="nl-BE" sz="1425" b="0" i="0" dirty="0">
                <a:solidFill>
                  <a:srgbClr val="1F2925"/>
                </a:solidFill>
                <a:latin typeface="Aptos"/>
                <a:ea typeface="Aptos"/>
                <a:cs typeface="Aptos"/>
              </a:rPr>
              <a:t>afgewezen of gepathologiseerd</a:t>
            </a:r>
            <a:r>
              <a:rPr sz="1425" b="0" i="0" dirty="0">
                <a:solidFill>
                  <a:srgbClr val="1F2925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3D3B27AA-CCF3-438E-8A5B-1F8DF7DE101E}"/>
              </a:ext>
            </a:extLst>
          </p:cNvPr>
          <p:cNvSpPr>
            <a:spLocks noGrp="1"/>
          </p:cNvSpPr>
          <p:nvPr/>
        </p:nvSpPr>
        <p:spPr>
          <a:xfrm>
            <a:off x="2286000" y="5676900"/>
            <a:ext cx="7620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8626"/>
          </a:bodyPr>
          <a:lstStyle/>
          <a:p>
            <a:pPr algn="ctr">
              <a:lnSpc>
                <a:spcPct val="100000"/>
              </a:lnSpc>
              <a:buNone/>
              <a:defRPr sz="1875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1875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De </a:t>
            </a:r>
            <a:r>
              <a:rPr sz="1875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vraag</a:t>
            </a:r>
            <a:r>
              <a:rPr sz="1875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is </a:t>
            </a:r>
            <a:r>
              <a:rPr sz="1875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niet</a:t>
            </a:r>
            <a:r>
              <a:rPr sz="1875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875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óf</a:t>
            </a:r>
            <a:r>
              <a:rPr sz="1875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875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mensen</a:t>
            </a:r>
            <a:r>
              <a:rPr sz="1875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875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betekenis</a:t>
            </a:r>
            <a:r>
              <a:rPr sz="1875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</a:t>
            </a:r>
            <a:r>
              <a:rPr sz="1875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zoeken</a:t>
            </a:r>
            <a:r>
              <a:rPr sz="1875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 — maar met </a:t>
            </a:r>
            <a:r>
              <a:rPr sz="1875" b="1" i="0" dirty="0" err="1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wie</a:t>
            </a:r>
            <a:r>
              <a:rPr sz="1875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.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15597BAB-7A73-4F0E-9AEC-F190D30C80C5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10820400" cy="9525"/>
          </a:xfrm>
          <a:prstGeom prst="rect">
            <a:avLst/>
          </a:prstGeom>
          <a:solidFill>
            <a:srgbClr val="DED3BE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4F5603C9-EAD4-4406-9BB6-0AF6A4DFC2FE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9858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68756E"/>
                </a:solidFill>
                <a:latin typeface="Aptos"/>
                <a:ea typeface="Aptos"/>
                <a:cs typeface="Aptos"/>
              </a:defRPr>
            </a:pPr>
            <a:r>
              <a:rPr sz="825" b="0" i="0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Leamy et al., 2011; </a:t>
            </a:r>
            <a:r>
              <a:rPr lang="nl-BE" sz="825" b="0" i="0" dirty="0" err="1">
                <a:solidFill>
                  <a:srgbClr val="68756E"/>
                </a:solidFill>
                <a:latin typeface="Aptos"/>
                <a:ea typeface="Aptos"/>
                <a:cs typeface="Aptos"/>
              </a:rPr>
              <a:t>Milner</a:t>
            </a:r>
            <a:r>
              <a:rPr lang="nl-BE" sz="825" b="0" i="0" dirty="0">
                <a:solidFill>
                  <a:srgbClr val="68756E"/>
                </a:solidFill>
                <a:latin typeface="Aptos"/>
                <a:ea typeface="Aptos"/>
                <a:cs typeface="Aptos"/>
              </a:rPr>
              <a:t> et al., 2020</a:t>
            </a:r>
            <a:endParaRPr sz="825" b="0" i="0" dirty="0">
              <a:solidFill>
                <a:srgbClr val="68756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6E307B79-1FA1-4B5A-A70B-EE28E390C529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28D2E28E-D883-7718-1EA3-833B5B914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1819" y="1942576"/>
            <a:ext cx="1890037" cy="363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3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F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16">
            <a:extLst>
              <a:ext uri="{FF2B5EF4-FFF2-40B4-BE49-F238E27FC236}">
                <a16:creationId xmlns:a16="http://schemas.microsoft.com/office/drawing/2014/main" id="{6B949E19-6963-4271-BCA9-C5E1CE525234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3810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lang="nl-BE" sz="1125" b="1" i="0" dirty="0">
                <a:solidFill>
                  <a:srgbClr val="B7643C"/>
                </a:solidFill>
                <a:latin typeface="Aptos"/>
                <a:ea typeface="Aptos"/>
                <a:cs typeface="Aptos"/>
              </a:rPr>
              <a:t>OPROEP</a:t>
            </a:r>
            <a:endParaRPr sz="1125" b="1" i="0" dirty="0">
              <a:solidFill>
                <a:srgbClr val="B7643C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591875C6-A459-414C-9153-A36E647E294C}"/>
              </a:ext>
            </a:extLst>
          </p:cNvPr>
          <p:cNvSpPr>
            <a:spLocks noGrp="1"/>
          </p:cNvSpPr>
          <p:nvPr/>
        </p:nvSpPr>
        <p:spPr>
          <a:xfrm>
            <a:off x="685800" y="990600"/>
            <a:ext cx="8935872" cy="1295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0000"/>
              </a:lnSpc>
              <a:buNone/>
              <a:defRPr sz="3900" b="1" i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3900" b="1" i="0" dirty="0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Maak </a:t>
            </a:r>
            <a:r>
              <a:rPr lang="nl-BE" sz="3900" b="1" i="0" dirty="0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betekenisgeving standaard</a:t>
            </a:r>
            <a:endParaRPr sz="3900" b="1" i="0" dirty="0">
              <a:solidFill>
                <a:srgbClr val="FFFDF7"/>
              </a:solidFill>
              <a:latin typeface="Georgia"/>
              <a:ea typeface="Georgia"/>
              <a:cs typeface="Georgia"/>
            </a:endParaRPr>
          </a:p>
          <a:p>
            <a:pPr algn="l">
              <a:lnSpc>
                <a:spcPct val="90000"/>
              </a:lnSpc>
              <a:buNone/>
              <a:defRPr sz="3900" b="1" i="0">
                <a:solidFill>
                  <a:srgbClr val="FFFDF7"/>
                </a:solidFill>
                <a:latin typeface="Georgia"/>
                <a:ea typeface="Georgia"/>
                <a:cs typeface="Georgia"/>
              </a:defRPr>
            </a:pPr>
            <a:r>
              <a:rPr sz="3900" b="1" i="0" dirty="0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tot </a:t>
            </a:r>
            <a:r>
              <a:rPr sz="3900" b="1" i="0" dirty="0" err="1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een</a:t>
            </a:r>
            <a:r>
              <a:rPr sz="3900" b="1" i="0" dirty="0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 </a:t>
            </a:r>
            <a:r>
              <a:rPr sz="3900" b="1" i="0" dirty="0" err="1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praktijk</a:t>
            </a:r>
            <a:r>
              <a:rPr sz="3900" b="1" i="0" dirty="0">
                <a:solidFill>
                  <a:srgbClr val="FFFDF7"/>
                </a:solidFill>
                <a:latin typeface="Georgia"/>
                <a:ea typeface="Georgia"/>
                <a:cs typeface="Georgia"/>
              </a:rPr>
              <a:t>.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CE1EDEFB-F7C7-4A99-8900-162C6D9E24FD}"/>
              </a:ext>
            </a:extLst>
          </p:cNvPr>
          <p:cNvSpPr>
            <a:spLocks noGrp="1"/>
          </p:cNvSpPr>
          <p:nvPr/>
        </p:nvSpPr>
        <p:spPr>
          <a:xfrm>
            <a:off x="685800" y="2838450"/>
            <a:ext cx="5124450" cy="1066800"/>
          </a:xfrm>
          <a:prstGeom prst="roundRect">
            <a:avLst>
              <a:gd name="adj" fmla="val 7143"/>
            </a:avLst>
          </a:prstGeom>
          <a:solidFill>
            <a:srgbClr val="28594A"/>
          </a:solidFill>
          <a:ln w="9525">
            <a:solidFill>
              <a:srgbClr val="B7C3AD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1E96A6FD-9B37-49A8-905B-54F426E24F81}"/>
              </a:ext>
            </a:extLst>
          </p:cNvPr>
          <p:cNvSpPr>
            <a:spLocks noGrp="1"/>
          </p:cNvSpPr>
          <p:nvPr/>
        </p:nvSpPr>
        <p:spPr>
          <a:xfrm>
            <a:off x="914400" y="3028950"/>
            <a:ext cx="11906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DED3BE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DED3BE"/>
                </a:solidFill>
                <a:latin typeface="Aptos"/>
                <a:ea typeface="Aptos"/>
                <a:cs typeface="Aptos"/>
              </a:rPr>
              <a:t>VRAAG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7A265A08-E93A-4949-8D88-2E96D3852353}"/>
              </a:ext>
            </a:extLst>
          </p:cNvPr>
          <p:cNvSpPr>
            <a:spLocks noGrp="1"/>
          </p:cNvSpPr>
          <p:nvPr/>
        </p:nvSpPr>
        <p:spPr>
          <a:xfrm>
            <a:off x="2228850" y="3000375"/>
            <a:ext cx="33337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>
              <a:defRPr sz="15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0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“Wat </a:t>
            </a:r>
            <a:r>
              <a:rPr lang="nl-BE" sz="150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is jou overkomen en welke betekenis geef je hier nu aan?”</a:t>
            </a:r>
            <a:endParaRPr sz="1500" b="0" i="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D952BEB3-72E8-4D30-ADC9-7E11951D7121}"/>
              </a:ext>
            </a:extLst>
          </p:cNvPr>
          <p:cNvSpPr>
            <a:spLocks noGrp="1"/>
          </p:cNvSpPr>
          <p:nvPr/>
        </p:nvSpPr>
        <p:spPr>
          <a:xfrm>
            <a:off x="6115050" y="2838450"/>
            <a:ext cx="5124450" cy="1066800"/>
          </a:xfrm>
          <a:prstGeom prst="roundRect">
            <a:avLst>
              <a:gd name="adj" fmla="val 7143"/>
            </a:avLst>
          </a:prstGeom>
          <a:solidFill>
            <a:srgbClr val="28594A"/>
          </a:solidFill>
          <a:ln w="9525">
            <a:solidFill>
              <a:srgbClr val="B7C3AD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8F6BEC5-B22F-40B8-BF84-0477A54254F3}"/>
              </a:ext>
            </a:extLst>
          </p:cNvPr>
          <p:cNvSpPr>
            <a:spLocks noGrp="1"/>
          </p:cNvSpPr>
          <p:nvPr/>
        </p:nvSpPr>
        <p:spPr>
          <a:xfrm>
            <a:off x="6343650" y="3028950"/>
            <a:ext cx="11906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DED3BE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DED3BE"/>
                </a:solidFill>
                <a:latin typeface="Aptos"/>
                <a:ea typeface="Aptos"/>
                <a:cs typeface="Aptos"/>
              </a:rPr>
              <a:t>ZOEK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71C76226-B522-483D-9477-F9A5246A90B3}"/>
              </a:ext>
            </a:extLst>
          </p:cNvPr>
          <p:cNvSpPr>
            <a:spLocks noGrp="1"/>
          </p:cNvSpPr>
          <p:nvPr/>
        </p:nvSpPr>
        <p:spPr>
          <a:xfrm>
            <a:off x="7658100" y="3000375"/>
            <a:ext cx="33337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nl-BE" sz="1500" b="0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Naar dingen die kippenvel geven, </a:t>
            </a:r>
          </a:p>
          <a:p>
            <a:pPr algn="l">
              <a:lnSpc>
                <a:spcPct val="100000"/>
              </a:lnSpc>
              <a:buNone/>
              <a:defRPr sz="15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nl-BE" sz="1500" b="0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ogen laten blinken, tranen laten rollen</a:t>
            </a:r>
            <a:endParaRPr sz="1500" b="0" i="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6BA078F9-6E4D-445D-9EE0-4494F1249B60}"/>
              </a:ext>
            </a:extLst>
          </p:cNvPr>
          <p:cNvSpPr>
            <a:spLocks noGrp="1"/>
          </p:cNvSpPr>
          <p:nvPr/>
        </p:nvSpPr>
        <p:spPr>
          <a:xfrm>
            <a:off x="685800" y="4191000"/>
            <a:ext cx="5124450" cy="1066800"/>
          </a:xfrm>
          <a:prstGeom prst="roundRect">
            <a:avLst>
              <a:gd name="adj" fmla="val 7143"/>
            </a:avLst>
          </a:prstGeom>
          <a:solidFill>
            <a:srgbClr val="28594A"/>
          </a:solidFill>
          <a:ln w="9525">
            <a:solidFill>
              <a:srgbClr val="B7C3AD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84F82740-1920-4E53-933D-1B5A015A6548}"/>
              </a:ext>
            </a:extLst>
          </p:cNvPr>
          <p:cNvSpPr>
            <a:spLocks noGrp="1"/>
          </p:cNvSpPr>
          <p:nvPr/>
        </p:nvSpPr>
        <p:spPr>
          <a:xfrm>
            <a:off x="914400" y="4381500"/>
            <a:ext cx="11906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DED3BE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DED3BE"/>
                </a:solidFill>
                <a:latin typeface="Aptos"/>
                <a:ea typeface="Aptos"/>
                <a:cs typeface="Aptos"/>
              </a:rPr>
              <a:t>VERBIND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3C7AE05A-53D1-43E2-8BAA-46DB84A7CEA2}"/>
              </a:ext>
            </a:extLst>
          </p:cNvPr>
          <p:cNvSpPr>
            <a:spLocks noGrp="1"/>
          </p:cNvSpPr>
          <p:nvPr/>
        </p:nvSpPr>
        <p:spPr>
          <a:xfrm>
            <a:off x="2228850" y="4352925"/>
            <a:ext cx="33337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444"/>
          </a:bodyPr>
          <a:lstStyle/>
          <a:p>
            <a:pPr algn="l">
              <a:lnSpc>
                <a:spcPct val="100000"/>
              </a:lnSpc>
              <a:buNone/>
              <a:defRPr sz="15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0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Bouw </a:t>
            </a:r>
            <a:r>
              <a:rPr lang="nl-BE" sz="1500" b="0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lotgenoten</a:t>
            </a:r>
            <a:r>
              <a:rPr sz="1500" b="0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- </a:t>
            </a:r>
            <a:r>
              <a:rPr sz="1500" b="0" i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en</a:t>
            </a:r>
            <a:r>
              <a:rPr sz="1500" b="0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i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vrouwengemeenschappen</a:t>
            </a:r>
            <a:r>
              <a:rPr sz="1500" b="0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i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rond</a:t>
            </a:r>
            <a:r>
              <a:rPr sz="1500" b="0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i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moederschap</a:t>
            </a:r>
            <a:r>
              <a:rPr sz="1500" b="0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i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en</a:t>
            </a:r>
            <a:r>
              <a:rPr sz="1500" b="0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i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herstel</a:t>
            </a:r>
            <a:r>
              <a:rPr sz="1500" b="0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66F13313-0AA6-4E55-B6D6-11D01BE49696}"/>
              </a:ext>
            </a:extLst>
          </p:cNvPr>
          <p:cNvSpPr>
            <a:spLocks noGrp="1"/>
          </p:cNvSpPr>
          <p:nvPr/>
        </p:nvSpPr>
        <p:spPr>
          <a:xfrm>
            <a:off x="6115050" y="4191000"/>
            <a:ext cx="5124450" cy="1066800"/>
          </a:xfrm>
          <a:prstGeom prst="roundRect">
            <a:avLst>
              <a:gd name="adj" fmla="val 7143"/>
            </a:avLst>
          </a:prstGeom>
          <a:solidFill>
            <a:srgbClr val="B7643C"/>
          </a:solidFill>
          <a:ln w="9525">
            <a:solidFill>
              <a:srgbClr val="B7643C"/>
            </a:solidFill>
            <a:prstDash val="solid"/>
          </a:ln>
        </p:spPr>
        <p:txBody>
          <a:bodyPr/>
          <a:lstStyle/>
          <a:p>
            <a:endParaRPr lang="nl-BE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DB220BAF-1358-4F2A-B3A6-A612BD33173E}"/>
              </a:ext>
            </a:extLst>
          </p:cNvPr>
          <p:cNvSpPr>
            <a:spLocks noGrp="1"/>
          </p:cNvSpPr>
          <p:nvPr/>
        </p:nvSpPr>
        <p:spPr>
          <a:xfrm>
            <a:off x="6343650" y="4381500"/>
            <a:ext cx="11906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173F35"/>
                </a:solidFill>
                <a:latin typeface="Aptos"/>
                <a:ea typeface="Aptos"/>
                <a:cs typeface="Aptos"/>
              </a:defRPr>
            </a:pPr>
            <a:endParaRPr sz="1125" b="1" i="0" dirty="0">
              <a:solidFill>
                <a:srgbClr val="173F3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6792640-A102-4EA1-B4C6-2D7CCE88CE95}"/>
              </a:ext>
            </a:extLst>
          </p:cNvPr>
          <p:cNvSpPr>
            <a:spLocks noGrp="1"/>
          </p:cNvSpPr>
          <p:nvPr/>
        </p:nvSpPr>
        <p:spPr>
          <a:xfrm>
            <a:off x="6343650" y="4352925"/>
            <a:ext cx="46482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444"/>
          </a:bodyPr>
          <a:lstStyle/>
          <a:p>
            <a:pPr>
              <a:defRPr sz="15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nl-BE" sz="1600" i="1" dirty="0">
                <a:solidFill>
                  <a:srgbClr val="DED3BE"/>
                </a:solidFill>
                <a:latin typeface="Georgia"/>
                <a:ea typeface="Georgia"/>
                <a:cs typeface="Georgia"/>
              </a:rPr>
              <a:t>Herstel vraagt niet: “Wat is er mis met mij?”  </a:t>
            </a:r>
          </a:p>
          <a:p>
            <a:pPr>
              <a:defRPr sz="15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nl-BE" sz="1600" i="1" dirty="0">
                <a:solidFill>
                  <a:srgbClr val="DED3BE"/>
                </a:solidFill>
                <a:latin typeface="Georgia"/>
                <a:ea typeface="Georgia"/>
                <a:cs typeface="Georgia"/>
              </a:rPr>
              <a:t>Maar : “Wat in mij wil weer leven?”</a:t>
            </a:r>
          </a:p>
          <a:p>
            <a:pPr algn="l">
              <a:lnSpc>
                <a:spcPct val="100000"/>
              </a:lnSpc>
              <a:buNone/>
              <a:defRPr sz="15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sz="1500" b="1" i="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60776A6D-02D6-40C2-9D5A-F2700CF0C508}"/>
              </a:ext>
            </a:extLst>
          </p:cNvPr>
          <p:cNvSpPr>
            <a:spLocks noGrp="1"/>
          </p:cNvSpPr>
          <p:nvPr/>
        </p:nvSpPr>
        <p:spPr>
          <a:xfrm>
            <a:off x="914400" y="5829300"/>
            <a:ext cx="10363200" cy="70797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00" lnSpcReduction="10000"/>
          </a:bodyPr>
          <a:lstStyle/>
          <a:p>
            <a:pPr algn="ctr">
              <a:lnSpc>
                <a:spcPct val="100000"/>
              </a:lnSpc>
              <a:buNone/>
              <a:defRPr sz="1875" b="0" i="1">
                <a:solidFill>
                  <a:srgbClr val="DED3BE"/>
                </a:solidFill>
                <a:latin typeface="Georgia"/>
                <a:ea typeface="Georgia"/>
                <a:cs typeface="Georgia"/>
              </a:defRPr>
            </a:pPr>
            <a:r>
              <a:rPr lang="nl-BE" sz="1875" i="1" dirty="0" err="1">
                <a:solidFill>
                  <a:srgbClr val="DED3BE"/>
                </a:solidFill>
                <a:latin typeface="Georgia"/>
                <a:ea typeface="Georgia"/>
                <a:cs typeface="Georgia"/>
              </a:rPr>
              <a:t>Betekenisgevende</a:t>
            </a:r>
            <a:r>
              <a:rPr lang="nl-BE" sz="1875" i="1" dirty="0">
                <a:solidFill>
                  <a:srgbClr val="DED3BE"/>
                </a:solidFill>
                <a:latin typeface="Georgia"/>
                <a:ea typeface="Georgia"/>
                <a:cs typeface="Georgia"/>
              </a:rPr>
              <a:t> interventies:</a:t>
            </a:r>
            <a:r>
              <a:rPr lang="nl-BE" sz="1875" b="0" i="1" dirty="0">
                <a:solidFill>
                  <a:srgbClr val="DED3BE"/>
                </a:solidFill>
                <a:latin typeface="Georgia"/>
                <a:ea typeface="Georgia"/>
                <a:cs typeface="Georgia"/>
              </a:rPr>
              <a:t> </a:t>
            </a:r>
            <a:br>
              <a:rPr lang="nl-BE" sz="1875" b="0" i="1" dirty="0">
                <a:solidFill>
                  <a:srgbClr val="DED3BE"/>
                </a:solidFill>
                <a:latin typeface="Georgia"/>
                <a:ea typeface="Georgia"/>
                <a:cs typeface="Georgia"/>
              </a:rPr>
            </a:br>
            <a:r>
              <a:rPr lang="nl-BE" sz="1875" b="0" i="1" dirty="0">
                <a:solidFill>
                  <a:srgbClr val="DED3BE"/>
                </a:solidFill>
                <a:latin typeface="Georgia"/>
                <a:ea typeface="Georgia"/>
                <a:cs typeface="Georgia"/>
              </a:rPr>
              <a:t>Power </a:t>
            </a:r>
            <a:r>
              <a:rPr lang="nl-BE" sz="1875" b="0" i="1" dirty="0" err="1">
                <a:solidFill>
                  <a:srgbClr val="DED3BE"/>
                </a:solidFill>
                <a:latin typeface="Georgia"/>
                <a:ea typeface="Georgia"/>
                <a:cs typeface="Georgia"/>
              </a:rPr>
              <a:t>Threat</a:t>
            </a:r>
            <a:r>
              <a:rPr lang="nl-BE" sz="1875" b="0" i="1" dirty="0">
                <a:solidFill>
                  <a:srgbClr val="DED3BE"/>
                </a:solidFill>
                <a:latin typeface="Georgia"/>
                <a:ea typeface="Georgia"/>
                <a:cs typeface="Georgia"/>
              </a:rPr>
              <a:t> </a:t>
            </a:r>
            <a:r>
              <a:rPr lang="nl-BE" sz="1875" b="0" i="1" dirty="0" err="1">
                <a:solidFill>
                  <a:srgbClr val="DED3BE"/>
                </a:solidFill>
                <a:latin typeface="Georgia"/>
                <a:ea typeface="Georgia"/>
                <a:cs typeface="Georgia"/>
              </a:rPr>
              <a:t>Meaning</a:t>
            </a:r>
            <a:r>
              <a:rPr lang="nl-BE" sz="1875" b="0" i="1" dirty="0">
                <a:solidFill>
                  <a:srgbClr val="DED3BE"/>
                </a:solidFill>
                <a:latin typeface="Georgia"/>
                <a:ea typeface="Georgia"/>
                <a:cs typeface="Georgia"/>
              </a:rPr>
              <a:t> Framework  </a:t>
            </a:r>
            <a:r>
              <a:rPr lang="en-US" sz="1875" i="1" dirty="0">
                <a:solidFill>
                  <a:srgbClr val="DED3BE"/>
                </a:solidFill>
                <a:latin typeface="Georgia"/>
                <a:ea typeface="Georgia"/>
                <a:cs typeface="Georgia"/>
              </a:rPr>
              <a:t> (Johnstone &amp; Boyle, 2018)</a:t>
            </a:r>
            <a:endParaRPr lang="nl-BE" sz="1875" b="0" i="1" dirty="0">
              <a:solidFill>
                <a:srgbClr val="DED3BE"/>
              </a:solidFill>
              <a:latin typeface="Georgia"/>
              <a:ea typeface="Georgia"/>
              <a:cs typeface="Georgia"/>
            </a:endParaRPr>
          </a:p>
          <a:p>
            <a:pPr algn="ctr">
              <a:lnSpc>
                <a:spcPct val="100000"/>
              </a:lnSpc>
              <a:buNone/>
              <a:defRPr sz="1875" b="0" i="1">
                <a:solidFill>
                  <a:srgbClr val="DED3BE"/>
                </a:solidFill>
                <a:latin typeface="Georgia"/>
                <a:ea typeface="Georgia"/>
                <a:cs typeface="Georgia"/>
              </a:defRPr>
            </a:pPr>
            <a:r>
              <a:rPr lang="nl-BE" sz="1875" i="1" dirty="0" err="1">
                <a:solidFill>
                  <a:srgbClr val="DED3BE"/>
                </a:solidFill>
                <a:latin typeface="Georgia"/>
                <a:ea typeface="Georgia"/>
                <a:cs typeface="Georgia"/>
              </a:rPr>
              <a:t>Internal</a:t>
            </a:r>
            <a:r>
              <a:rPr lang="nl-BE" sz="1875" i="1" dirty="0">
                <a:solidFill>
                  <a:srgbClr val="DED3BE"/>
                </a:solidFill>
                <a:latin typeface="Georgia"/>
                <a:ea typeface="Georgia"/>
                <a:cs typeface="Georgia"/>
              </a:rPr>
              <a:t> Family Systems (Schwartz, 2013)</a:t>
            </a:r>
            <a:endParaRPr sz="1875" b="0" i="1" dirty="0">
              <a:solidFill>
                <a:srgbClr val="DED3BE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A710D534-934D-462A-8992-F75FBF928895}"/>
              </a:ext>
            </a:extLst>
          </p:cNvPr>
          <p:cNvSpPr>
            <a:spLocks noGrp="1"/>
          </p:cNvSpPr>
          <p:nvPr/>
        </p:nvSpPr>
        <p:spPr>
          <a:xfrm>
            <a:off x="11049000" y="6429375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DED3BE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DED3BE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84778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F77CFAC0-06C9-4708-9AA5-E56AF636F441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BIJLAGE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0110B6F7-5B35-4E8F-88CC-1E0A17FB96FA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106680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2000"/>
              </a:lnSpc>
              <a:buNone/>
              <a:defRPr sz="34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34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Bronnen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61FC7A6D-51A3-4542-AD2B-379E3FD8871A}"/>
              </a:ext>
            </a:extLst>
          </p:cNvPr>
          <p:cNvSpPr>
            <a:spLocks noGrp="1"/>
          </p:cNvSpPr>
          <p:nvPr/>
        </p:nvSpPr>
        <p:spPr>
          <a:xfrm>
            <a:off x="685800" y="2095500"/>
            <a:ext cx="5238750" cy="3695700"/>
          </a:xfrm>
          <a:prstGeom prst="roundRect">
            <a:avLst>
              <a:gd name="adj" fmla="val 2062"/>
            </a:avLst>
          </a:prstGeom>
          <a:solidFill>
            <a:srgbClr val="F4F0E6"/>
          </a:solidFill>
          <a:ln w="19050">
            <a:solidFill>
              <a:srgbClr val="DED3BE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C3962ADD-DF20-4506-A78D-354BD388A68D}"/>
              </a:ext>
            </a:extLst>
          </p:cNvPr>
          <p:cNvSpPr>
            <a:spLocks noGrp="1"/>
          </p:cNvSpPr>
          <p:nvPr/>
        </p:nvSpPr>
        <p:spPr>
          <a:xfrm>
            <a:off x="6267452" y="2133162"/>
            <a:ext cx="5238750" cy="1769745"/>
          </a:xfrm>
          <a:prstGeom prst="roundRect">
            <a:avLst>
              <a:gd name="adj" fmla="val 2062"/>
            </a:avLst>
          </a:prstGeom>
          <a:solidFill>
            <a:srgbClr val="173F35"/>
          </a:solidFill>
          <a:ln w="0">
            <a:solidFill>
              <a:srgbClr val="173F3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222E24C2-8AD2-4717-9E0C-C0B3B6D41F2C}"/>
              </a:ext>
            </a:extLst>
          </p:cNvPr>
          <p:cNvSpPr>
            <a:spLocks noGrp="1"/>
          </p:cNvSpPr>
          <p:nvPr/>
        </p:nvSpPr>
        <p:spPr>
          <a:xfrm>
            <a:off x="933450" y="2324100"/>
            <a:ext cx="4572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WETENSCHAP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EA9575EE-A107-49B6-8F96-AF504CA1A3F9}"/>
              </a:ext>
            </a:extLst>
          </p:cNvPr>
          <p:cNvSpPr>
            <a:spLocks noGrp="1"/>
          </p:cNvSpPr>
          <p:nvPr/>
        </p:nvSpPr>
        <p:spPr>
          <a:xfrm>
            <a:off x="933450" y="2724150"/>
            <a:ext cx="4667250" cy="2686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22000"/>
              </a:lnSpc>
              <a:defRPr sz="1200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r>
              <a:rPr lang="nl-BE" sz="600" dirty="0" err="1">
                <a:latin typeface="Aptos" panose="020B0004020202020204" pitchFamily="34" charset="0"/>
              </a:rPr>
              <a:t>Jiaming</a:t>
            </a:r>
            <a:r>
              <a:rPr lang="nl-BE" sz="600" dirty="0">
                <a:latin typeface="Aptos" panose="020B0004020202020204" pitchFamily="34" charset="0"/>
              </a:rPr>
              <a:t>, W., Xin, G., </a:t>
            </a:r>
            <a:r>
              <a:rPr lang="nl-BE" sz="600" dirty="0" err="1">
                <a:latin typeface="Aptos" panose="020B0004020202020204" pitchFamily="34" charset="0"/>
              </a:rPr>
              <a:t>Jiajia</a:t>
            </a:r>
            <a:r>
              <a:rPr lang="nl-BE" sz="600" dirty="0">
                <a:latin typeface="Aptos" panose="020B0004020202020204" pitchFamily="34" charset="0"/>
              </a:rPr>
              <a:t>, D., </a:t>
            </a:r>
            <a:r>
              <a:rPr lang="nl-BE" sz="600" dirty="0" err="1">
                <a:latin typeface="Aptos" panose="020B0004020202020204" pitchFamily="34" charset="0"/>
              </a:rPr>
              <a:t>Junjie</a:t>
            </a:r>
            <a:r>
              <a:rPr lang="nl-BE" sz="600" dirty="0">
                <a:latin typeface="Aptos" panose="020B0004020202020204" pitchFamily="34" charset="0"/>
              </a:rPr>
              <a:t>, P., </a:t>
            </a:r>
            <a:r>
              <a:rPr lang="nl-BE" sz="600" dirty="0" err="1">
                <a:latin typeface="Aptos" panose="020B0004020202020204" pitchFamily="34" charset="0"/>
              </a:rPr>
              <a:t>Xue</a:t>
            </a:r>
            <a:r>
              <a:rPr lang="nl-BE" sz="600" dirty="0">
                <a:latin typeface="Aptos" panose="020B0004020202020204" pitchFamily="34" charset="0"/>
              </a:rPr>
              <a:t>, H., </a:t>
            </a:r>
            <a:r>
              <a:rPr lang="nl-BE" sz="600" dirty="0" err="1">
                <a:latin typeface="Aptos" panose="020B0004020202020204" pitchFamily="34" charset="0"/>
              </a:rPr>
              <a:t>Yunchuan</a:t>
            </a:r>
            <a:r>
              <a:rPr lang="nl-BE" sz="600" dirty="0">
                <a:latin typeface="Aptos" panose="020B0004020202020204" pitchFamily="34" charset="0"/>
              </a:rPr>
              <a:t>, L., &amp; </a:t>
            </a:r>
            <a:r>
              <a:rPr lang="nl-BE" sz="600" dirty="0" err="1">
                <a:latin typeface="Aptos" panose="020B0004020202020204" pitchFamily="34" charset="0"/>
              </a:rPr>
              <a:t>Yuanfang</a:t>
            </a:r>
            <a:r>
              <a:rPr lang="nl-BE" sz="600" dirty="0">
                <a:latin typeface="Aptos" panose="020B0004020202020204" pitchFamily="34" charset="0"/>
              </a:rPr>
              <a:t>, W. (2024). </a:t>
            </a:r>
            <a:r>
              <a:rPr lang="nl-BE" sz="600" dirty="0" err="1">
                <a:latin typeface="Aptos" panose="020B0004020202020204" pitchFamily="34" charset="0"/>
              </a:rPr>
              <a:t>Psychological</a:t>
            </a:r>
            <a:r>
              <a:rPr lang="nl-BE" sz="600" dirty="0">
                <a:latin typeface="Aptos" panose="020B0004020202020204" pitchFamily="34" charset="0"/>
              </a:rPr>
              <a:t> experience of </a:t>
            </a:r>
            <a:r>
              <a:rPr lang="nl-BE" sz="600" dirty="0" err="1">
                <a:latin typeface="Aptos" panose="020B0004020202020204" pitchFamily="34" charset="0"/>
              </a:rPr>
              <a:t>patients</a:t>
            </a:r>
            <a:r>
              <a:rPr lang="nl-BE" sz="600" dirty="0">
                <a:latin typeface="Aptos" panose="020B0004020202020204" pitchFamily="34" charset="0"/>
              </a:rPr>
              <a:t> </a:t>
            </a:r>
            <a:r>
              <a:rPr lang="nl-BE" sz="600" dirty="0" err="1">
                <a:latin typeface="Aptos" panose="020B0004020202020204" pitchFamily="34" charset="0"/>
              </a:rPr>
              <a:t>with</a:t>
            </a:r>
            <a:r>
              <a:rPr lang="nl-BE" sz="600" dirty="0">
                <a:latin typeface="Aptos" panose="020B0004020202020204" pitchFamily="34" charset="0"/>
              </a:rPr>
              <a:t> postpartum </a:t>
            </a:r>
            <a:r>
              <a:rPr lang="nl-BE" sz="600" dirty="0" err="1">
                <a:latin typeface="Aptos" panose="020B0004020202020204" pitchFamily="34" charset="0"/>
              </a:rPr>
              <a:t>depression</a:t>
            </a:r>
            <a:r>
              <a:rPr lang="nl-BE" sz="600" dirty="0">
                <a:latin typeface="Aptos" panose="020B0004020202020204" pitchFamily="34" charset="0"/>
              </a:rPr>
              <a:t>: A </a:t>
            </a:r>
            <a:r>
              <a:rPr lang="nl-BE" sz="600" dirty="0" err="1">
                <a:latin typeface="Aptos" panose="020B0004020202020204" pitchFamily="34" charset="0"/>
              </a:rPr>
              <a:t>qualitative</a:t>
            </a:r>
            <a:r>
              <a:rPr lang="nl-BE" sz="600" dirty="0">
                <a:latin typeface="Aptos" panose="020B0004020202020204" pitchFamily="34" charset="0"/>
              </a:rPr>
              <a:t> meta-</a:t>
            </a:r>
            <a:r>
              <a:rPr lang="nl-BE" sz="600" dirty="0" err="1">
                <a:latin typeface="Aptos" panose="020B0004020202020204" pitchFamily="34" charset="0"/>
              </a:rPr>
              <a:t>synthesis</a:t>
            </a:r>
            <a:r>
              <a:rPr lang="nl-BE" sz="600" dirty="0">
                <a:latin typeface="Aptos" panose="020B0004020202020204" pitchFamily="34" charset="0"/>
              </a:rPr>
              <a:t>. </a:t>
            </a:r>
            <a:r>
              <a:rPr lang="nl-BE" sz="600" i="1" dirty="0" err="1">
                <a:latin typeface="Aptos" panose="020B0004020202020204" pitchFamily="34" charset="0"/>
              </a:rPr>
              <a:t>PloS</a:t>
            </a:r>
            <a:r>
              <a:rPr lang="nl-BE" sz="600" i="1" dirty="0">
                <a:latin typeface="Aptos" panose="020B0004020202020204" pitchFamily="34" charset="0"/>
              </a:rPr>
              <a:t> </a:t>
            </a:r>
            <a:r>
              <a:rPr lang="nl-BE" sz="600" i="1" dirty="0" err="1">
                <a:latin typeface="Aptos" panose="020B0004020202020204" pitchFamily="34" charset="0"/>
              </a:rPr>
              <a:t>one</a:t>
            </a:r>
            <a:r>
              <a:rPr lang="nl-BE" sz="600" dirty="0">
                <a:latin typeface="Aptos" panose="020B0004020202020204" pitchFamily="34" charset="0"/>
              </a:rPr>
              <a:t>, </a:t>
            </a:r>
            <a:r>
              <a:rPr lang="nl-BE" sz="600" i="1" dirty="0">
                <a:latin typeface="Aptos" panose="020B0004020202020204" pitchFamily="34" charset="0"/>
              </a:rPr>
              <a:t>19</a:t>
            </a:r>
            <a:r>
              <a:rPr lang="nl-BE" sz="600" dirty="0">
                <a:latin typeface="Aptos" panose="020B0004020202020204" pitchFamily="34" charset="0"/>
              </a:rPr>
              <a:t>(11), e0312996. https://doi.org/10.1371/journal.pone.0312996</a:t>
            </a:r>
            <a:r>
              <a:rPr sz="600" b="0" i="0" dirty="0">
                <a:solidFill>
                  <a:srgbClr val="1F2925"/>
                </a:solidFill>
                <a:latin typeface="Aptos" panose="020B0004020202020204" pitchFamily="34" charset="0"/>
                <a:ea typeface="Aptos"/>
                <a:cs typeface="Aptos"/>
              </a:rPr>
              <a:t>Leamy et al. (2011). Br J Psychiatry. doi:10.1192/bjp.bp.110.083733</a:t>
            </a:r>
            <a:br>
              <a:rPr lang="nl-BE" sz="600" b="0" i="0" dirty="0">
                <a:solidFill>
                  <a:srgbClr val="1F2925"/>
                </a:solidFill>
                <a:latin typeface="Aptos" panose="020B0004020202020204" pitchFamily="34" charset="0"/>
                <a:ea typeface="Aptos"/>
                <a:cs typeface="Aptos"/>
              </a:rPr>
            </a:br>
            <a:endParaRPr sz="600" b="0" i="0" dirty="0">
              <a:solidFill>
                <a:srgbClr val="1F2925"/>
              </a:solidFill>
              <a:latin typeface="Aptos" panose="020B0004020202020204" pitchFamily="34" charset="0"/>
              <a:ea typeface="Aptos"/>
              <a:cs typeface="Aptos"/>
            </a:endParaRPr>
          </a:p>
          <a:p>
            <a:pPr>
              <a:lnSpc>
                <a:spcPct val="122000"/>
              </a:lnSpc>
              <a:defRPr sz="1200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r>
              <a:rPr lang="nl-BE" sz="600" dirty="0">
                <a:latin typeface="Aptos" panose="020B0004020202020204" pitchFamily="34" charset="0"/>
              </a:rPr>
              <a:t>Llewellyn-</a:t>
            </a:r>
            <a:r>
              <a:rPr lang="nl-BE" sz="600" dirty="0" err="1">
                <a:latin typeface="Aptos" panose="020B0004020202020204" pitchFamily="34" charset="0"/>
              </a:rPr>
              <a:t>Beardsley</a:t>
            </a:r>
            <a:r>
              <a:rPr lang="nl-BE" sz="600" dirty="0">
                <a:latin typeface="Aptos" panose="020B0004020202020204" pitchFamily="34" charset="0"/>
              </a:rPr>
              <a:t>, J., </a:t>
            </a:r>
            <a:r>
              <a:rPr lang="nl-BE" sz="600" dirty="0" err="1">
                <a:latin typeface="Aptos" panose="020B0004020202020204" pitchFamily="34" charset="0"/>
              </a:rPr>
              <a:t>Rennick-Egglestone</a:t>
            </a:r>
            <a:r>
              <a:rPr lang="nl-BE" sz="600" dirty="0">
                <a:latin typeface="Aptos" panose="020B0004020202020204" pitchFamily="34" charset="0"/>
              </a:rPr>
              <a:t>, S., </a:t>
            </a:r>
            <a:r>
              <a:rPr lang="nl-BE" sz="600" dirty="0" err="1">
                <a:latin typeface="Aptos" panose="020B0004020202020204" pitchFamily="34" charset="0"/>
              </a:rPr>
              <a:t>Callard</a:t>
            </a:r>
            <a:r>
              <a:rPr lang="nl-BE" sz="600" dirty="0">
                <a:latin typeface="Aptos" panose="020B0004020202020204" pitchFamily="34" charset="0"/>
              </a:rPr>
              <a:t>, F., Crawford, P., </a:t>
            </a:r>
            <a:r>
              <a:rPr lang="nl-BE" sz="600" dirty="0" err="1">
                <a:latin typeface="Aptos" panose="020B0004020202020204" pitchFamily="34" charset="0"/>
              </a:rPr>
              <a:t>Farkas</a:t>
            </a:r>
            <a:r>
              <a:rPr lang="nl-BE" sz="600" dirty="0">
                <a:latin typeface="Aptos" panose="020B0004020202020204" pitchFamily="34" charset="0"/>
              </a:rPr>
              <a:t>, M., Hui, A., </a:t>
            </a:r>
            <a:r>
              <a:rPr lang="nl-BE" sz="600" dirty="0" err="1">
                <a:latin typeface="Aptos" panose="020B0004020202020204" pitchFamily="34" charset="0"/>
              </a:rPr>
              <a:t>Manley</a:t>
            </a:r>
            <a:r>
              <a:rPr lang="nl-BE" sz="600" dirty="0">
                <a:latin typeface="Aptos" panose="020B0004020202020204" pitchFamily="34" charset="0"/>
              </a:rPr>
              <a:t>, D., </a:t>
            </a:r>
            <a:r>
              <a:rPr lang="nl-BE" sz="600" dirty="0" err="1">
                <a:latin typeface="Aptos" panose="020B0004020202020204" pitchFamily="34" charset="0"/>
              </a:rPr>
              <a:t>McGranahan</a:t>
            </a:r>
            <a:r>
              <a:rPr lang="nl-BE" sz="600" dirty="0">
                <a:latin typeface="Aptos" panose="020B0004020202020204" pitchFamily="34" charset="0"/>
              </a:rPr>
              <a:t>, R., </a:t>
            </a:r>
            <a:r>
              <a:rPr lang="nl-BE" sz="600" dirty="0" err="1">
                <a:latin typeface="Aptos" panose="020B0004020202020204" pitchFamily="34" charset="0"/>
              </a:rPr>
              <a:t>Pollock</a:t>
            </a:r>
            <a:r>
              <a:rPr lang="nl-BE" sz="600" dirty="0">
                <a:latin typeface="Aptos" panose="020B0004020202020204" pitchFamily="34" charset="0"/>
              </a:rPr>
              <a:t>, K., </a:t>
            </a:r>
            <a:r>
              <a:rPr lang="nl-BE" sz="600" dirty="0" err="1">
                <a:latin typeface="Aptos" panose="020B0004020202020204" pitchFamily="34" charset="0"/>
              </a:rPr>
              <a:t>Ramsay</a:t>
            </a:r>
            <a:r>
              <a:rPr lang="nl-BE" sz="600" dirty="0">
                <a:latin typeface="Aptos" panose="020B0004020202020204" pitchFamily="34" charset="0"/>
              </a:rPr>
              <a:t>, A., </a:t>
            </a:r>
            <a:r>
              <a:rPr lang="nl-BE" sz="600" dirty="0" err="1">
                <a:latin typeface="Aptos" panose="020B0004020202020204" pitchFamily="34" charset="0"/>
              </a:rPr>
              <a:t>Sælør</a:t>
            </a:r>
            <a:r>
              <a:rPr lang="nl-BE" sz="600" dirty="0">
                <a:latin typeface="Aptos" panose="020B0004020202020204" pitchFamily="34" charset="0"/>
              </a:rPr>
              <a:t>, K. T., Wright, N., &amp; </a:t>
            </a:r>
            <a:r>
              <a:rPr lang="nl-BE" sz="600" dirty="0" err="1">
                <a:latin typeface="Aptos" panose="020B0004020202020204" pitchFamily="34" charset="0"/>
              </a:rPr>
              <a:t>Slade</a:t>
            </a:r>
            <a:r>
              <a:rPr lang="nl-BE" sz="600" dirty="0">
                <a:latin typeface="Aptos" panose="020B0004020202020204" pitchFamily="34" charset="0"/>
              </a:rPr>
              <a:t>, M. (2019). </a:t>
            </a:r>
            <a:r>
              <a:rPr lang="nl-BE" sz="600" dirty="0" err="1">
                <a:latin typeface="Aptos" panose="020B0004020202020204" pitchFamily="34" charset="0"/>
              </a:rPr>
              <a:t>Characteristics</a:t>
            </a:r>
            <a:r>
              <a:rPr lang="nl-BE" sz="600" dirty="0">
                <a:latin typeface="Aptos" panose="020B0004020202020204" pitchFamily="34" charset="0"/>
              </a:rPr>
              <a:t> of </a:t>
            </a:r>
            <a:r>
              <a:rPr lang="nl-BE" sz="600" dirty="0" err="1">
                <a:latin typeface="Aptos" panose="020B0004020202020204" pitchFamily="34" charset="0"/>
              </a:rPr>
              <a:t>mental</a:t>
            </a:r>
            <a:r>
              <a:rPr lang="nl-BE" sz="600" dirty="0">
                <a:latin typeface="Aptos" panose="020B0004020202020204" pitchFamily="34" charset="0"/>
              </a:rPr>
              <a:t> health recovery </a:t>
            </a:r>
            <a:r>
              <a:rPr lang="nl-BE" sz="600" dirty="0" err="1">
                <a:latin typeface="Aptos" panose="020B0004020202020204" pitchFamily="34" charset="0"/>
              </a:rPr>
              <a:t>narratives</a:t>
            </a:r>
            <a:r>
              <a:rPr lang="nl-BE" sz="600" dirty="0">
                <a:latin typeface="Aptos" panose="020B0004020202020204" pitchFamily="34" charset="0"/>
              </a:rPr>
              <a:t>: </a:t>
            </a:r>
            <a:r>
              <a:rPr lang="nl-BE" sz="600" dirty="0" err="1">
                <a:latin typeface="Aptos" panose="020B0004020202020204" pitchFamily="34" charset="0"/>
              </a:rPr>
              <a:t>Systematic</a:t>
            </a:r>
            <a:r>
              <a:rPr lang="nl-BE" sz="600" dirty="0">
                <a:latin typeface="Aptos" panose="020B0004020202020204" pitchFamily="34" charset="0"/>
              </a:rPr>
              <a:t> review </a:t>
            </a:r>
            <a:r>
              <a:rPr lang="nl-BE" sz="600" dirty="0" err="1">
                <a:latin typeface="Aptos" panose="020B0004020202020204" pitchFamily="34" charset="0"/>
              </a:rPr>
              <a:t>and</a:t>
            </a:r>
            <a:r>
              <a:rPr lang="nl-BE" sz="600" dirty="0">
                <a:latin typeface="Aptos" panose="020B0004020202020204" pitchFamily="34" charset="0"/>
              </a:rPr>
              <a:t> </a:t>
            </a:r>
            <a:r>
              <a:rPr lang="nl-BE" sz="600" dirty="0" err="1">
                <a:latin typeface="Aptos" panose="020B0004020202020204" pitchFamily="34" charset="0"/>
              </a:rPr>
              <a:t>narrative</a:t>
            </a:r>
            <a:r>
              <a:rPr lang="nl-BE" sz="600" dirty="0">
                <a:latin typeface="Aptos" panose="020B0004020202020204" pitchFamily="34" charset="0"/>
              </a:rPr>
              <a:t> </a:t>
            </a:r>
            <a:r>
              <a:rPr lang="nl-BE" sz="600" dirty="0" err="1">
                <a:latin typeface="Aptos" panose="020B0004020202020204" pitchFamily="34" charset="0"/>
              </a:rPr>
              <a:t>synthesis</a:t>
            </a:r>
            <a:r>
              <a:rPr lang="nl-BE" sz="600" dirty="0">
                <a:latin typeface="Aptos" panose="020B0004020202020204" pitchFamily="34" charset="0"/>
              </a:rPr>
              <a:t>. </a:t>
            </a:r>
            <a:r>
              <a:rPr lang="nl-BE" sz="600" i="1" dirty="0" err="1">
                <a:latin typeface="Aptos" panose="020B0004020202020204" pitchFamily="34" charset="0"/>
              </a:rPr>
              <a:t>PloS</a:t>
            </a:r>
            <a:r>
              <a:rPr lang="nl-BE" sz="600" i="1" dirty="0">
                <a:latin typeface="Aptos" panose="020B0004020202020204" pitchFamily="34" charset="0"/>
              </a:rPr>
              <a:t> </a:t>
            </a:r>
            <a:r>
              <a:rPr lang="nl-BE" sz="600" i="1" dirty="0" err="1">
                <a:latin typeface="Aptos" panose="020B0004020202020204" pitchFamily="34" charset="0"/>
              </a:rPr>
              <a:t>one</a:t>
            </a:r>
            <a:r>
              <a:rPr lang="nl-BE" sz="600" dirty="0">
                <a:latin typeface="Aptos" panose="020B0004020202020204" pitchFamily="34" charset="0"/>
              </a:rPr>
              <a:t>, </a:t>
            </a:r>
            <a:r>
              <a:rPr lang="nl-BE" sz="600" i="1" dirty="0">
                <a:latin typeface="Aptos" panose="020B0004020202020204" pitchFamily="34" charset="0"/>
              </a:rPr>
              <a:t>14</a:t>
            </a:r>
            <a:r>
              <a:rPr lang="nl-BE" sz="600" dirty="0">
                <a:latin typeface="Aptos" panose="020B0004020202020204" pitchFamily="34" charset="0"/>
              </a:rPr>
              <a:t>(3), e0214678. </a:t>
            </a:r>
            <a:r>
              <a:rPr lang="nl-BE" sz="600" dirty="0">
                <a:latin typeface="Aptos" panose="020B0004020202020204" pitchFamily="34" charset="0"/>
                <a:hlinkClick r:id="rId3"/>
              </a:rPr>
              <a:t>https://doi.org/10.1371/journal.pone.0214678</a:t>
            </a:r>
            <a:endParaRPr lang="nl-BE" sz="600" dirty="0">
              <a:latin typeface="Aptos" panose="020B0004020202020204" pitchFamily="34" charset="0"/>
            </a:endParaRPr>
          </a:p>
          <a:p>
            <a:pPr>
              <a:lnSpc>
                <a:spcPct val="122000"/>
              </a:lnSpc>
              <a:defRPr sz="1200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endParaRPr lang="nl-BE" sz="600" b="0" i="0" dirty="0">
              <a:solidFill>
                <a:srgbClr val="1F2925"/>
              </a:solidFill>
              <a:latin typeface="Aptos" panose="020B0004020202020204" pitchFamily="34" charset="0"/>
              <a:ea typeface="Aptos"/>
              <a:cs typeface="Aptos"/>
            </a:endParaRPr>
          </a:p>
          <a:p>
            <a:pPr>
              <a:lnSpc>
                <a:spcPct val="122000"/>
              </a:lnSpc>
              <a:defRPr sz="1200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r>
              <a:rPr lang="en-US" sz="600" dirty="0">
                <a:solidFill>
                  <a:srgbClr val="1F2925"/>
                </a:solidFill>
                <a:latin typeface="Aptos" panose="020B0004020202020204" pitchFamily="34" charset="0"/>
                <a:ea typeface="Aptos"/>
                <a:cs typeface="Aptos"/>
              </a:rPr>
              <a:t>Johnstone, L. &amp; Boyle, M. with </a:t>
            </a:r>
            <a:r>
              <a:rPr lang="en-US" sz="600" dirty="0" err="1">
                <a:solidFill>
                  <a:srgbClr val="1F2925"/>
                </a:solidFill>
                <a:latin typeface="Aptos" panose="020B0004020202020204" pitchFamily="34" charset="0"/>
                <a:ea typeface="Aptos"/>
                <a:cs typeface="Aptos"/>
              </a:rPr>
              <a:t>Cromby</a:t>
            </a:r>
            <a:r>
              <a:rPr lang="en-US" sz="600" dirty="0">
                <a:solidFill>
                  <a:srgbClr val="1F2925"/>
                </a:solidFill>
                <a:latin typeface="Aptos" panose="020B0004020202020204" pitchFamily="34" charset="0"/>
                <a:ea typeface="Aptos"/>
                <a:cs typeface="Aptos"/>
              </a:rPr>
              <a:t>, J., Dillon, J., Harper, D., Kinderman, P., Longden, E., Pilgrim, D. &amp; Read, J.  (2018). The Power Threat Meaning Framework: Towards the identification of patterns in emotional distress, unusual experiences and troubled or troubling </a:t>
            </a:r>
            <a:r>
              <a:rPr lang="en-US" sz="600" dirty="0" err="1">
                <a:solidFill>
                  <a:srgbClr val="1F2925"/>
                </a:solidFill>
                <a:latin typeface="Aptos" panose="020B0004020202020204" pitchFamily="34" charset="0"/>
                <a:ea typeface="Aptos"/>
                <a:cs typeface="Aptos"/>
              </a:rPr>
              <a:t>behaviour</a:t>
            </a:r>
            <a:r>
              <a:rPr lang="en-US" sz="600" dirty="0">
                <a:solidFill>
                  <a:srgbClr val="1F2925"/>
                </a:solidFill>
                <a:latin typeface="Aptos" panose="020B0004020202020204" pitchFamily="34" charset="0"/>
                <a:ea typeface="Aptos"/>
                <a:cs typeface="Aptos"/>
              </a:rPr>
              <a:t>, as an alternative to functional psychiatric diagnosis. Leicester: British Psychological Society.</a:t>
            </a:r>
          </a:p>
          <a:p>
            <a:pPr>
              <a:lnSpc>
                <a:spcPct val="122000"/>
              </a:lnSpc>
              <a:defRPr sz="1200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endParaRPr lang="en-US" sz="600" dirty="0">
              <a:solidFill>
                <a:srgbClr val="1F2925"/>
              </a:solidFill>
              <a:latin typeface="Aptos" panose="020B0004020202020204" pitchFamily="34" charset="0"/>
              <a:ea typeface="Aptos"/>
              <a:cs typeface="Aptos"/>
            </a:endParaRPr>
          </a:p>
          <a:p>
            <a:pPr>
              <a:lnSpc>
                <a:spcPct val="100000"/>
              </a:lnSpc>
              <a:defRPr sz="1200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r>
              <a:rPr lang="nl-BE" sz="600" dirty="0" err="1">
                <a:solidFill>
                  <a:srgbClr val="1F2925"/>
                </a:solidFill>
                <a:latin typeface="Aptos" panose="020B0004020202020204" pitchFamily="34" charset="0"/>
              </a:rPr>
              <a:t>Leamy</a:t>
            </a:r>
            <a:r>
              <a:rPr lang="nl-BE" sz="600" dirty="0">
                <a:solidFill>
                  <a:srgbClr val="1F2925"/>
                </a:solidFill>
                <a:latin typeface="Aptos" panose="020B0004020202020204" pitchFamily="34" charset="0"/>
              </a:rPr>
              <a:t>, M., Bird, V., Le </a:t>
            </a:r>
            <a:r>
              <a:rPr lang="nl-BE" sz="600" dirty="0" err="1">
                <a:solidFill>
                  <a:srgbClr val="1F2925"/>
                </a:solidFill>
                <a:latin typeface="Aptos" panose="020B0004020202020204" pitchFamily="34" charset="0"/>
              </a:rPr>
              <a:t>Boutillier</a:t>
            </a:r>
            <a:r>
              <a:rPr lang="nl-BE" sz="600" dirty="0">
                <a:solidFill>
                  <a:srgbClr val="1F2925"/>
                </a:solidFill>
                <a:latin typeface="Aptos" panose="020B0004020202020204" pitchFamily="34" charset="0"/>
              </a:rPr>
              <a:t>, C., Williams, J., &amp; </a:t>
            </a:r>
            <a:r>
              <a:rPr lang="nl-BE" sz="600" dirty="0" err="1">
                <a:solidFill>
                  <a:srgbClr val="1F2925"/>
                </a:solidFill>
                <a:latin typeface="Aptos" panose="020B0004020202020204" pitchFamily="34" charset="0"/>
              </a:rPr>
              <a:t>Slade</a:t>
            </a:r>
            <a:r>
              <a:rPr lang="nl-BE" sz="600" dirty="0">
                <a:solidFill>
                  <a:srgbClr val="1F2925"/>
                </a:solidFill>
                <a:latin typeface="Aptos" panose="020B0004020202020204" pitchFamily="34" charset="0"/>
              </a:rPr>
              <a:t>, M. (2011). </a:t>
            </a:r>
            <a:r>
              <a:rPr lang="nl-BE" sz="600" i="1" dirty="0" err="1">
                <a:solidFill>
                  <a:srgbClr val="1F2925"/>
                </a:solidFill>
                <a:latin typeface="Aptos" panose="020B0004020202020204" pitchFamily="34" charset="0"/>
              </a:rPr>
              <a:t>Conceptual</a:t>
            </a:r>
            <a:r>
              <a:rPr lang="nl-BE" sz="600" i="1" dirty="0">
                <a:solidFill>
                  <a:srgbClr val="1F2925"/>
                </a:solidFill>
                <a:latin typeface="Aptos" panose="020B0004020202020204" pitchFamily="34" charset="0"/>
              </a:rPr>
              <a:t> </a:t>
            </a:r>
            <a:r>
              <a:rPr lang="nl-BE" sz="600" i="1" dirty="0" err="1">
                <a:solidFill>
                  <a:srgbClr val="1F2925"/>
                </a:solidFill>
                <a:latin typeface="Aptos" panose="020B0004020202020204" pitchFamily="34" charset="0"/>
              </a:rPr>
              <a:t>framework</a:t>
            </a:r>
            <a:r>
              <a:rPr lang="nl-BE" sz="600" i="1" dirty="0">
                <a:solidFill>
                  <a:srgbClr val="1F2925"/>
                </a:solidFill>
                <a:latin typeface="Aptos" panose="020B0004020202020204" pitchFamily="34" charset="0"/>
              </a:rPr>
              <a:t> </a:t>
            </a:r>
            <a:r>
              <a:rPr lang="nl-BE" sz="600" i="1" dirty="0" err="1">
                <a:solidFill>
                  <a:srgbClr val="1F2925"/>
                </a:solidFill>
                <a:latin typeface="Aptos" panose="020B0004020202020204" pitchFamily="34" charset="0"/>
              </a:rPr>
              <a:t>for</a:t>
            </a:r>
            <a:r>
              <a:rPr lang="nl-BE" sz="600" i="1" dirty="0">
                <a:solidFill>
                  <a:srgbClr val="1F2925"/>
                </a:solidFill>
                <a:latin typeface="Aptos" panose="020B0004020202020204" pitchFamily="34" charset="0"/>
              </a:rPr>
              <a:t> personal recovery in </a:t>
            </a:r>
            <a:r>
              <a:rPr lang="nl-BE" sz="600" i="1" dirty="0" err="1">
                <a:solidFill>
                  <a:srgbClr val="1F2925"/>
                </a:solidFill>
                <a:latin typeface="Aptos" panose="020B0004020202020204" pitchFamily="34" charset="0"/>
              </a:rPr>
              <a:t>mental</a:t>
            </a:r>
            <a:r>
              <a:rPr lang="nl-BE" sz="600" i="1" dirty="0">
                <a:solidFill>
                  <a:srgbClr val="1F2925"/>
                </a:solidFill>
                <a:latin typeface="Aptos" panose="020B0004020202020204" pitchFamily="34" charset="0"/>
              </a:rPr>
              <a:t> health: </a:t>
            </a:r>
            <a:r>
              <a:rPr lang="nl-BE" sz="600" i="1" dirty="0" err="1">
                <a:solidFill>
                  <a:srgbClr val="1F2925"/>
                </a:solidFill>
                <a:latin typeface="Aptos" panose="020B0004020202020204" pitchFamily="34" charset="0"/>
              </a:rPr>
              <a:t>Systematic</a:t>
            </a:r>
            <a:r>
              <a:rPr lang="nl-BE" sz="600" i="1" dirty="0">
                <a:solidFill>
                  <a:srgbClr val="1F2925"/>
                </a:solidFill>
                <a:latin typeface="Aptos" panose="020B0004020202020204" pitchFamily="34" charset="0"/>
              </a:rPr>
              <a:t> review </a:t>
            </a:r>
            <a:r>
              <a:rPr lang="nl-BE" sz="600" i="1" dirty="0" err="1">
                <a:solidFill>
                  <a:srgbClr val="1F2925"/>
                </a:solidFill>
                <a:latin typeface="Aptos" panose="020B0004020202020204" pitchFamily="34" charset="0"/>
              </a:rPr>
              <a:t>and</a:t>
            </a:r>
            <a:r>
              <a:rPr lang="nl-BE" sz="600" i="1" dirty="0">
                <a:solidFill>
                  <a:srgbClr val="1F2925"/>
                </a:solidFill>
                <a:latin typeface="Aptos" panose="020B0004020202020204" pitchFamily="34" charset="0"/>
              </a:rPr>
              <a:t> </a:t>
            </a:r>
            <a:r>
              <a:rPr lang="nl-BE" sz="600" i="1" dirty="0" err="1">
                <a:solidFill>
                  <a:srgbClr val="1F2925"/>
                </a:solidFill>
                <a:latin typeface="Aptos" panose="020B0004020202020204" pitchFamily="34" charset="0"/>
              </a:rPr>
              <a:t>narrative</a:t>
            </a:r>
            <a:r>
              <a:rPr lang="nl-BE" sz="600" i="1" dirty="0">
                <a:solidFill>
                  <a:srgbClr val="1F2925"/>
                </a:solidFill>
                <a:latin typeface="Aptos" panose="020B0004020202020204" pitchFamily="34" charset="0"/>
              </a:rPr>
              <a:t> </a:t>
            </a:r>
            <a:r>
              <a:rPr lang="nl-BE" sz="600" i="1" dirty="0" err="1">
                <a:solidFill>
                  <a:srgbClr val="1F2925"/>
                </a:solidFill>
                <a:latin typeface="Aptos" panose="020B0004020202020204" pitchFamily="34" charset="0"/>
              </a:rPr>
              <a:t>synthesis</a:t>
            </a:r>
            <a:r>
              <a:rPr lang="nl-BE" sz="600" i="1" dirty="0">
                <a:solidFill>
                  <a:srgbClr val="1F2925"/>
                </a:solidFill>
                <a:latin typeface="Aptos" panose="020B0004020202020204" pitchFamily="34" charset="0"/>
              </a:rPr>
              <a:t>.</a:t>
            </a:r>
            <a:r>
              <a:rPr lang="nl-BE" sz="600" dirty="0">
                <a:solidFill>
                  <a:srgbClr val="1F2925"/>
                </a:solidFill>
                <a:latin typeface="Aptos" panose="020B0004020202020204" pitchFamily="34" charset="0"/>
              </a:rPr>
              <a:t> The British Journal of </a:t>
            </a:r>
            <a:r>
              <a:rPr lang="nl-BE" sz="600" dirty="0" err="1">
                <a:solidFill>
                  <a:srgbClr val="1F2925"/>
                </a:solidFill>
                <a:latin typeface="Aptos" panose="020B0004020202020204" pitchFamily="34" charset="0"/>
              </a:rPr>
              <a:t>Psychiatry</a:t>
            </a:r>
            <a:r>
              <a:rPr lang="nl-BE" sz="600" dirty="0">
                <a:solidFill>
                  <a:srgbClr val="1F2925"/>
                </a:solidFill>
                <a:latin typeface="Aptos" panose="020B0004020202020204" pitchFamily="34" charset="0"/>
              </a:rPr>
              <a:t>, 199(6), 445–452. DOI: 10.1192/bjp.bp.110.083733.</a:t>
            </a:r>
            <a:endParaRPr sz="600" i="0" dirty="0">
              <a:solidFill>
                <a:srgbClr val="1F2925"/>
              </a:solidFill>
              <a:latin typeface="Aptos" panose="020B0004020202020204" pitchFamily="34" charset="0"/>
              <a:ea typeface="Aptos"/>
              <a:cs typeface="Aptos"/>
            </a:endParaRPr>
          </a:p>
          <a:p>
            <a:pPr algn="l">
              <a:lnSpc>
                <a:spcPct val="122000"/>
              </a:lnSpc>
              <a:buNone/>
              <a:defRPr sz="1200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endParaRPr lang="nl-BE" sz="600" b="0" i="0" dirty="0">
              <a:solidFill>
                <a:srgbClr val="1F2925"/>
              </a:solidFill>
              <a:latin typeface="Aptos" panose="020B0004020202020204" pitchFamily="34" charset="0"/>
              <a:ea typeface="Aptos"/>
              <a:cs typeface="Aptos"/>
            </a:endParaRPr>
          </a:p>
          <a:p>
            <a:pPr>
              <a:lnSpc>
                <a:spcPct val="122000"/>
              </a:lnSpc>
              <a:defRPr sz="1200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r>
              <a:rPr lang="nl-BE" sz="600" dirty="0">
                <a:solidFill>
                  <a:srgbClr val="1F2925"/>
                </a:solidFill>
                <a:latin typeface="Aptos" panose="020B0004020202020204" pitchFamily="34" charset="0"/>
              </a:rPr>
              <a:t>S</a:t>
            </a:r>
            <a:r>
              <a:rPr lang="nl-BE" sz="600" dirty="0">
                <a:latin typeface="Aptos" panose="020B0004020202020204" pitchFamily="34" charset="0"/>
              </a:rPr>
              <a:t>mit D, Miguel C, </a:t>
            </a:r>
            <a:r>
              <a:rPr lang="nl-BE" sz="600" dirty="0" err="1">
                <a:latin typeface="Aptos" panose="020B0004020202020204" pitchFamily="34" charset="0"/>
              </a:rPr>
              <a:t>Vrijsen</a:t>
            </a:r>
            <a:r>
              <a:rPr lang="nl-BE" sz="600" dirty="0">
                <a:latin typeface="Aptos" panose="020B0004020202020204" pitchFamily="34" charset="0"/>
              </a:rPr>
              <a:t> JN, Groeneweg B, Spijker J, Cuijpers P. The </a:t>
            </a:r>
            <a:r>
              <a:rPr lang="nl-BE" sz="600" dirty="0" err="1">
                <a:latin typeface="Aptos" panose="020B0004020202020204" pitchFamily="34" charset="0"/>
              </a:rPr>
              <a:t>effectiveness</a:t>
            </a:r>
            <a:r>
              <a:rPr lang="nl-BE" sz="600" dirty="0">
                <a:latin typeface="Aptos" panose="020B0004020202020204" pitchFamily="34" charset="0"/>
              </a:rPr>
              <a:t> of peer support </a:t>
            </a:r>
            <a:r>
              <a:rPr lang="nl-BE" sz="600" dirty="0" err="1">
                <a:latin typeface="Aptos" panose="020B0004020202020204" pitchFamily="34" charset="0"/>
              </a:rPr>
              <a:t>for</a:t>
            </a:r>
            <a:r>
              <a:rPr lang="nl-BE" sz="600" dirty="0">
                <a:latin typeface="Aptos" panose="020B0004020202020204" pitchFamily="34" charset="0"/>
              </a:rPr>
              <a:t> </a:t>
            </a:r>
            <a:r>
              <a:rPr lang="nl-BE" sz="600" dirty="0" err="1">
                <a:latin typeface="Aptos" panose="020B0004020202020204" pitchFamily="34" charset="0"/>
              </a:rPr>
              <a:t>individuals</a:t>
            </a:r>
            <a:r>
              <a:rPr lang="nl-BE" sz="600" dirty="0">
                <a:latin typeface="Aptos" panose="020B0004020202020204" pitchFamily="34" charset="0"/>
              </a:rPr>
              <a:t> </a:t>
            </a:r>
            <a:r>
              <a:rPr lang="nl-BE" sz="600" dirty="0" err="1">
                <a:latin typeface="Aptos" panose="020B0004020202020204" pitchFamily="34" charset="0"/>
              </a:rPr>
              <a:t>with</a:t>
            </a:r>
            <a:r>
              <a:rPr lang="nl-BE" sz="600" dirty="0">
                <a:latin typeface="Aptos" panose="020B0004020202020204" pitchFamily="34" charset="0"/>
              </a:rPr>
              <a:t> </a:t>
            </a:r>
            <a:r>
              <a:rPr lang="nl-BE" sz="600" dirty="0" err="1">
                <a:latin typeface="Aptos" panose="020B0004020202020204" pitchFamily="34" charset="0"/>
              </a:rPr>
              <a:t>mental</a:t>
            </a:r>
            <a:r>
              <a:rPr lang="nl-BE" sz="600" dirty="0">
                <a:latin typeface="Aptos" panose="020B0004020202020204" pitchFamily="34" charset="0"/>
              </a:rPr>
              <a:t> </a:t>
            </a:r>
            <a:r>
              <a:rPr lang="nl-BE" sz="600" dirty="0" err="1">
                <a:latin typeface="Aptos" panose="020B0004020202020204" pitchFamily="34" charset="0"/>
              </a:rPr>
              <a:t>illness</a:t>
            </a:r>
            <a:r>
              <a:rPr lang="nl-BE" sz="600" dirty="0">
                <a:latin typeface="Aptos" panose="020B0004020202020204" pitchFamily="34" charset="0"/>
              </a:rPr>
              <a:t>: </a:t>
            </a:r>
            <a:r>
              <a:rPr lang="nl-BE" sz="600" dirty="0" err="1">
                <a:latin typeface="Aptos" panose="020B0004020202020204" pitchFamily="34" charset="0"/>
              </a:rPr>
              <a:t>systematic</a:t>
            </a:r>
            <a:r>
              <a:rPr lang="nl-BE" sz="600" dirty="0">
                <a:latin typeface="Aptos" panose="020B0004020202020204" pitchFamily="34" charset="0"/>
              </a:rPr>
              <a:t> review </a:t>
            </a:r>
            <a:r>
              <a:rPr lang="nl-BE" sz="600" dirty="0" err="1">
                <a:latin typeface="Aptos" panose="020B0004020202020204" pitchFamily="34" charset="0"/>
              </a:rPr>
              <a:t>and</a:t>
            </a:r>
            <a:r>
              <a:rPr lang="nl-BE" sz="600" dirty="0">
                <a:latin typeface="Aptos" panose="020B0004020202020204" pitchFamily="34" charset="0"/>
              </a:rPr>
              <a:t> meta-analysis. </a:t>
            </a:r>
            <a:r>
              <a:rPr lang="nl-BE" sz="600" dirty="0" err="1">
                <a:latin typeface="Aptos" panose="020B0004020202020204" pitchFamily="34" charset="0"/>
              </a:rPr>
              <a:t>Psychol</a:t>
            </a:r>
            <a:r>
              <a:rPr lang="nl-BE" sz="600" dirty="0">
                <a:latin typeface="Aptos" panose="020B0004020202020204" pitchFamily="34" charset="0"/>
              </a:rPr>
              <a:t> </a:t>
            </a:r>
            <a:r>
              <a:rPr lang="nl-BE" sz="600" dirty="0" err="1">
                <a:latin typeface="Aptos" panose="020B0004020202020204" pitchFamily="34" charset="0"/>
              </a:rPr>
              <a:t>Med</a:t>
            </a:r>
            <a:r>
              <a:rPr lang="nl-BE" sz="600" dirty="0">
                <a:latin typeface="Aptos" panose="020B0004020202020204" pitchFamily="34" charset="0"/>
              </a:rPr>
              <a:t>. 2023 Aug;53(11):5332-5341. doi:10.1017/S0033291722002422. </a:t>
            </a:r>
          </a:p>
          <a:p>
            <a:pPr>
              <a:lnSpc>
                <a:spcPct val="122000"/>
              </a:lnSpc>
              <a:defRPr sz="1200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endParaRPr lang="nl-BE" sz="600" dirty="0">
              <a:latin typeface="Aptos" panose="020B0004020202020204" pitchFamily="34" charset="0"/>
            </a:endParaRPr>
          </a:p>
          <a:p>
            <a:pPr>
              <a:lnSpc>
                <a:spcPct val="122000"/>
              </a:lnSpc>
              <a:defRPr sz="1200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r>
              <a:rPr lang="nl-BE" sz="600" dirty="0">
                <a:latin typeface="Aptos" panose="020B0004020202020204" pitchFamily="34" charset="0"/>
              </a:rPr>
              <a:t>Schwartz R. C. (2013). </a:t>
            </a:r>
            <a:r>
              <a:rPr lang="nl-BE" sz="600" dirty="0" err="1">
                <a:latin typeface="Aptos" panose="020B0004020202020204" pitchFamily="34" charset="0"/>
              </a:rPr>
              <a:t>Moving</a:t>
            </a:r>
            <a:r>
              <a:rPr lang="nl-BE" sz="600" dirty="0">
                <a:latin typeface="Aptos" panose="020B0004020202020204" pitchFamily="34" charset="0"/>
              </a:rPr>
              <a:t> </a:t>
            </a:r>
            <a:r>
              <a:rPr lang="nl-BE" sz="600" dirty="0" err="1">
                <a:latin typeface="Aptos" panose="020B0004020202020204" pitchFamily="34" charset="0"/>
              </a:rPr>
              <a:t>from</a:t>
            </a:r>
            <a:r>
              <a:rPr lang="nl-BE" sz="600" dirty="0">
                <a:latin typeface="Aptos" panose="020B0004020202020204" pitchFamily="34" charset="0"/>
              </a:rPr>
              <a:t> </a:t>
            </a:r>
            <a:r>
              <a:rPr lang="nl-BE" sz="600" dirty="0" err="1">
                <a:latin typeface="Aptos" panose="020B0004020202020204" pitchFamily="34" charset="0"/>
              </a:rPr>
              <a:t>acceptance</a:t>
            </a:r>
            <a:r>
              <a:rPr lang="nl-BE" sz="600" dirty="0">
                <a:latin typeface="Aptos" panose="020B0004020202020204" pitchFamily="34" charset="0"/>
              </a:rPr>
              <a:t> </a:t>
            </a:r>
            <a:r>
              <a:rPr lang="nl-BE" sz="600" dirty="0" err="1">
                <a:latin typeface="Aptos" panose="020B0004020202020204" pitchFamily="34" charset="0"/>
              </a:rPr>
              <a:t>toward</a:t>
            </a:r>
            <a:r>
              <a:rPr lang="nl-BE" sz="600" dirty="0">
                <a:latin typeface="Aptos" panose="020B0004020202020204" pitchFamily="34" charset="0"/>
              </a:rPr>
              <a:t> </a:t>
            </a:r>
            <a:r>
              <a:rPr lang="nl-BE" sz="600" dirty="0" err="1">
                <a:latin typeface="Aptos" panose="020B0004020202020204" pitchFamily="34" charset="0"/>
              </a:rPr>
              <a:t>transformation</a:t>
            </a:r>
            <a:r>
              <a:rPr lang="nl-BE" sz="600" dirty="0">
                <a:latin typeface="Aptos" panose="020B0004020202020204" pitchFamily="34" charset="0"/>
              </a:rPr>
              <a:t> </a:t>
            </a:r>
            <a:r>
              <a:rPr lang="nl-BE" sz="600" dirty="0" err="1">
                <a:latin typeface="Aptos" panose="020B0004020202020204" pitchFamily="34" charset="0"/>
              </a:rPr>
              <a:t>with</a:t>
            </a:r>
            <a:r>
              <a:rPr lang="nl-BE" sz="600" dirty="0">
                <a:latin typeface="Aptos" panose="020B0004020202020204" pitchFamily="34" charset="0"/>
              </a:rPr>
              <a:t> </a:t>
            </a:r>
            <a:r>
              <a:rPr lang="nl-BE" sz="600" dirty="0" err="1">
                <a:latin typeface="Aptos" panose="020B0004020202020204" pitchFamily="34" charset="0"/>
              </a:rPr>
              <a:t>Internal</a:t>
            </a:r>
            <a:r>
              <a:rPr lang="nl-BE" sz="600" dirty="0">
                <a:latin typeface="Aptos" panose="020B0004020202020204" pitchFamily="34" charset="0"/>
              </a:rPr>
              <a:t> Family Systems </a:t>
            </a:r>
            <a:r>
              <a:rPr lang="nl-BE" sz="600" dirty="0" err="1">
                <a:latin typeface="Aptos" panose="020B0004020202020204" pitchFamily="34" charset="0"/>
              </a:rPr>
              <a:t>Therapy</a:t>
            </a:r>
            <a:r>
              <a:rPr lang="nl-BE" sz="600" dirty="0">
                <a:latin typeface="Aptos" panose="020B0004020202020204" pitchFamily="34" charset="0"/>
              </a:rPr>
              <a:t> (IFS). </a:t>
            </a:r>
            <a:r>
              <a:rPr lang="nl-BE" sz="600" i="1" dirty="0">
                <a:latin typeface="Aptos" panose="020B0004020202020204" pitchFamily="34" charset="0"/>
              </a:rPr>
              <a:t>Journal of </a:t>
            </a:r>
            <a:r>
              <a:rPr lang="nl-BE" sz="600" i="1" dirty="0" err="1">
                <a:latin typeface="Aptos" panose="020B0004020202020204" pitchFamily="34" charset="0"/>
              </a:rPr>
              <a:t>clinical</a:t>
            </a:r>
            <a:r>
              <a:rPr lang="nl-BE" sz="600" i="1" dirty="0">
                <a:latin typeface="Aptos" panose="020B0004020202020204" pitchFamily="34" charset="0"/>
              </a:rPr>
              <a:t> </a:t>
            </a:r>
            <a:r>
              <a:rPr lang="nl-BE" sz="600" i="1" dirty="0" err="1">
                <a:latin typeface="Aptos" panose="020B0004020202020204" pitchFamily="34" charset="0"/>
              </a:rPr>
              <a:t>psychology</a:t>
            </a:r>
            <a:r>
              <a:rPr lang="nl-BE" sz="600" dirty="0">
                <a:latin typeface="Aptos" panose="020B0004020202020204" pitchFamily="34" charset="0"/>
              </a:rPr>
              <a:t>, </a:t>
            </a:r>
            <a:r>
              <a:rPr lang="nl-BE" sz="600" i="1" dirty="0">
                <a:latin typeface="Aptos" panose="020B0004020202020204" pitchFamily="34" charset="0"/>
              </a:rPr>
              <a:t>69</a:t>
            </a:r>
            <a:r>
              <a:rPr lang="nl-BE" sz="600" dirty="0">
                <a:latin typeface="Aptos" panose="020B0004020202020204" pitchFamily="34" charset="0"/>
              </a:rPr>
              <a:t>(8), 805–816. https://doi.org/10.1002/jclp.22016</a:t>
            </a:r>
          </a:p>
          <a:p>
            <a:pPr>
              <a:lnSpc>
                <a:spcPct val="122000"/>
              </a:lnSpc>
              <a:defRPr sz="1200" b="0" i="0">
                <a:solidFill>
                  <a:srgbClr val="1F2925"/>
                </a:solidFill>
                <a:latin typeface="Aptos"/>
                <a:ea typeface="Aptos"/>
                <a:cs typeface="Aptos"/>
              </a:defRPr>
            </a:pPr>
            <a:endParaRPr lang="nl-BE" sz="600" dirty="0">
              <a:latin typeface="Aptos" panose="020B0004020202020204" pitchFamily="34" charset="0"/>
            </a:endParaRPr>
          </a:p>
          <a:p>
            <a:pPr algn="l">
              <a:lnSpc>
                <a:spcPct val="122000"/>
              </a:lnSpc>
            </a:pP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Wang, Z.,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Liu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, J.,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Shuai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, H., Cai, Z., Fu, X.,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Liu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, Y.,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Xiao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, X., Zhang, W., Krabbendam, E.,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Liu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, S.,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Liu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, Z., Li, Z., &amp; Yang, B. X. (2021). Mapping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global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prevalence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of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depression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among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postpartum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women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. </a:t>
            </a:r>
            <a:r>
              <a:rPr lang="nl-BE" sz="600" b="0" i="1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Translational</a:t>
            </a:r>
            <a:r>
              <a:rPr lang="nl-BE" sz="600" b="0" i="1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nl-BE" sz="600" b="0" i="1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psychiatry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, </a:t>
            </a:r>
            <a:r>
              <a:rPr lang="nl-BE" sz="600" b="0" i="1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11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(1), 543. 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  <a:hlinkClick r:id="rId4"/>
              </a:rPr>
              <a:t>https://doi.org/10.1038/s41398-021-01663-6</a:t>
            </a:r>
            <a:endParaRPr lang="nl-BE" sz="600" b="0" i="0" dirty="0">
              <a:solidFill>
                <a:srgbClr val="212121"/>
              </a:solidFill>
              <a:effectLst/>
              <a:latin typeface="Aptos" panose="020B0004020202020204" pitchFamily="34" charset="0"/>
            </a:endParaRPr>
          </a:p>
          <a:p>
            <a:pPr algn="l">
              <a:lnSpc>
                <a:spcPct val="122000"/>
              </a:lnSpc>
            </a:pPr>
            <a:endParaRPr lang="nl-BE" sz="600" b="0" i="0" dirty="0">
              <a:solidFill>
                <a:srgbClr val="212121"/>
              </a:solidFill>
              <a:effectLst/>
              <a:latin typeface="Aptos" panose="020B0004020202020204" pitchFamily="34" charset="0"/>
            </a:endParaRPr>
          </a:p>
          <a:p>
            <a:pPr algn="l">
              <a:lnSpc>
                <a:spcPct val="122000"/>
              </a:lnSpc>
            </a:pP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Milner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, K., Crawford, P., Edgley, A., Hare-Duke, L., &amp;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Slade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, M. (2019). The experiences of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spirituality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among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adults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with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mental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health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difficulties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: a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qualitative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nl-BE" sz="600" b="0" i="0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systematic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review. </a:t>
            </a:r>
            <a:r>
              <a:rPr lang="nl-BE" sz="600" b="0" i="1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Epidemiology</a:t>
            </a:r>
            <a:r>
              <a:rPr lang="nl-BE" sz="600" b="0" i="1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nl-BE" sz="600" b="0" i="1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and</a:t>
            </a:r>
            <a:r>
              <a:rPr lang="nl-BE" sz="600" b="0" i="1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nl-BE" sz="600" b="0" i="1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psychiatric</a:t>
            </a:r>
            <a:r>
              <a:rPr lang="nl-BE" sz="600" b="0" i="1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nl-BE" sz="600" b="0" i="1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sciences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, </a:t>
            </a:r>
            <a:r>
              <a:rPr lang="nl-BE" sz="600" b="0" i="1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29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, e34. </a:t>
            </a:r>
            <a:r>
              <a:rPr lang="nl-BE" sz="600" b="0" i="0" dirty="0">
                <a:solidFill>
                  <a:srgbClr val="212121"/>
                </a:solidFill>
                <a:effectLst/>
                <a:latin typeface="Aptos" panose="020B0004020202020204" pitchFamily="34" charset="0"/>
                <a:hlinkClick r:id="rId5"/>
              </a:rPr>
              <a:t>https://doi.org/10.1017/S2045796019000234</a:t>
            </a:r>
            <a:endParaRPr lang="nl-BE" sz="600" dirty="0">
              <a:solidFill>
                <a:srgbClr val="212121"/>
              </a:solidFill>
              <a:latin typeface="Aptos" panose="020B000402020202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1C330E0-AE71-4C31-A1A2-82A58F56D91A}"/>
              </a:ext>
            </a:extLst>
          </p:cNvPr>
          <p:cNvSpPr>
            <a:spLocks noGrp="1"/>
          </p:cNvSpPr>
          <p:nvPr/>
        </p:nvSpPr>
        <p:spPr>
          <a:xfrm>
            <a:off x="6515100" y="2324100"/>
            <a:ext cx="4572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1125" b="1" i="0" dirty="0">
                <a:solidFill>
                  <a:srgbClr val="B7643C"/>
                </a:solidFill>
                <a:latin typeface="Aptos"/>
                <a:ea typeface="Aptos"/>
                <a:cs typeface="Aptos"/>
              </a:rPr>
              <a:t>CULTUUR </a:t>
            </a:r>
            <a:r>
              <a:rPr lang="nl-BE" sz="1125" b="1" i="0" dirty="0">
                <a:solidFill>
                  <a:srgbClr val="B7643C"/>
                </a:solidFill>
                <a:latin typeface="Aptos"/>
                <a:ea typeface="Aptos"/>
                <a:cs typeface="Aptos"/>
              </a:rPr>
              <a:t>x</a:t>
            </a:r>
            <a:r>
              <a:rPr sz="1125" b="1" i="0" dirty="0">
                <a:solidFill>
                  <a:srgbClr val="B7643C"/>
                </a:solidFill>
                <a:latin typeface="Aptos"/>
                <a:ea typeface="Aptos"/>
                <a:cs typeface="Aptos"/>
              </a:rPr>
              <a:t> ERVARINGSKENNIS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D400DCD-11AE-4A77-8039-3E3C1594B455}"/>
              </a:ext>
            </a:extLst>
          </p:cNvPr>
          <p:cNvSpPr>
            <a:spLocks noGrp="1"/>
          </p:cNvSpPr>
          <p:nvPr/>
        </p:nvSpPr>
        <p:spPr>
          <a:xfrm>
            <a:off x="6515100" y="2724150"/>
            <a:ext cx="4667250" cy="2781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22000"/>
              </a:lnSpc>
              <a:buNone/>
              <a:defRPr sz="12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0" i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Estés</a:t>
            </a:r>
            <a:r>
              <a:rPr sz="1200" b="0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(1992). Women Who Run with the Wolves / De </a:t>
            </a:r>
            <a:r>
              <a:rPr sz="1200" b="0" i="0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ontembare</a:t>
            </a:r>
            <a:r>
              <a:rPr sz="1200" b="0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vrouw.</a:t>
            </a:r>
          </a:p>
          <a:p>
            <a:pPr algn="l">
              <a:lnSpc>
                <a:spcPct val="122000"/>
              </a:lnSpc>
              <a:buNone/>
              <a:defRPr sz="12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0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Sankey (2024). Witches.</a:t>
            </a:r>
          </a:p>
          <a:p>
            <a:pPr algn="l">
              <a:lnSpc>
                <a:spcPct val="122000"/>
              </a:lnSpc>
              <a:buNone/>
              <a:defRPr sz="12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0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Borges &amp; Tomlinson (2017). CRAZYWISE</a:t>
            </a:r>
            <a:endParaRPr lang="nl-BE" sz="1200" b="0" i="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  <a:p>
            <a:pPr algn="l">
              <a:lnSpc>
                <a:spcPct val="122000"/>
              </a:lnSpc>
              <a:buNone/>
              <a:defRPr sz="12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nl-BE" sz="1200" b="0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Ode aan de Donkerte - IJLLAND</a:t>
            </a:r>
            <a:endParaRPr sz="1200" b="0" i="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  <a:p>
            <a:endParaRPr sz="1200" b="0" i="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603F40CC-873B-44C4-906F-8BBF8866F1B0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10820400" cy="9525"/>
          </a:xfrm>
          <a:prstGeom prst="rect">
            <a:avLst/>
          </a:prstGeom>
          <a:solidFill>
            <a:srgbClr val="DED3BE"/>
          </a:solidFill>
          <a:ln w="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4BAB2D40-1D7F-4E32-AB44-4312CA7E709C}"/>
              </a:ext>
            </a:extLst>
          </p:cNvPr>
          <p:cNvSpPr>
            <a:spLocks noGrp="1"/>
          </p:cNvSpPr>
          <p:nvPr/>
        </p:nvSpPr>
        <p:spPr>
          <a:xfrm>
            <a:off x="685800" y="6534665"/>
            <a:ext cx="985837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68756E"/>
                </a:solidFill>
                <a:latin typeface="Aptos"/>
                <a:ea typeface="Aptos"/>
                <a:cs typeface="Aptos"/>
              </a:defRPr>
            </a:pPr>
            <a:endParaRPr sz="825" b="0" i="0" dirty="0">
              <a:solidFill>
                <a:srgbClr val="68756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4A4725BC-82AA-45D6-B4EE-498AC4079B21}"/>
              </a:ext>
            </a:extLst>
          </p:cNvPr>
          <p:cNvSpPr>
            <a:spLocks noGrp="1"/>
          </p:cNvSpPr>
          <p:nvPr/>
        </p:nvSpPr>
        <p:spPr>
          <a:xfrm>
            <a:off x="11049000" y="6486525"/>
            <a:ext cx="4572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B7643C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14" name="Rechthoek: afgeronde hoeken 13">
            <a:extLst>
              <a:ext uri="{FF2B5EF4-FFF2-40B4-BE49-F238E27FC236}">
                <a16:creationId xmlns:a16="http://schemas.microsoft.com/office/drawing/2014/main" id="{06B40A35-EA05-728F-C9C5-F16010AF8ADD}"/>
              </a:ext>
            </a:extLst>
          </p:cNvPr>
          <p:cNvSpPr>
            <a:spLocks noGrp="1"/>
          </p:cNvSpPr>
          <p:nvPr/>
        </p:nvSpPr>
        <p:spPr>
          <a:xfrm>
            <a:off x="6267452" y="3951484"/>
            <a:ext cx="5238750" cy="1769745"/>
          </a:xfrm>
          <a:prstGeom prst="roundRect">
            <a:avLst>
              <a:gd name="adj" fmla="val 2062"/>
            </a:avLst>
          </a:prstGeom>
          <a:solidFill>
            <a:srgbClr val="173F35"/>
          </a:solidFill>
          <a:ln w="0">
            <a:solidFill>
              <a:srgbClr val="173F35"/>
            </a:solidFill>
            <a:prstDash val="solid"/>
          </a:ln>
        </p:spPr>
        <p:txBody>
          <a:bodyPr/>
          <a:lstStyle/>
          <a:p>
            <a:pPr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br>
              <a:rPr lang="nl-BE" b="1" dirty="0">
                <a:solidFill>
                  <a:srgbClr val="B7643C"/>
                </a:solidFill>
                <a:latin typeface="Aptos"/>
                <a:ea typeface="Aptos"/>
                <a:cs typeface="Aptos"/>
              </a:rPr>
            </a:br>
            <a:r>
              <a:rPr lang="nl-BE" b="1" dirty="0">
                <a:solidFill>
                  <a:srgbClr val="B7643C"/>
                </a:solidFill>
                <a:latin typeface="Aptos"/>
                <a:ea typeface="Aptos"/>
                <a:cs typeface="Aptos"/>
              </a:rPr>
              <a:t>andere bronnen die ervoor zorgden dat het leven weer ging stromen</a:t>
            </a:r>
          </a:p>
          <a:p>
            <a:pPr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endParaRPr lang="nl-BE" b="1" dirty="0">
              <a:solidFill>
                <a:srgbClr val="B7643C"/>
              </a:solidFill>
              <a:latin typeface="Aptos"/>
              <a:ea typeface="Aptos"/>
              <a:cs typeface="Aptos"/>
            </a:endParaRPr>
          </a:p>
          <a:p>
            <a:pPr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lang="nl-BE" dirty="0">
                <a:solidFill>
                  <a:schemeClr val="bg1"/>
                </a:solidFill>
                <a:latin typeface="Aptos"/>
                <a:ea typeface="Aptos"/>
                <a:cs typeface="Aptos"/>
              </a:rPr>
              <a:t>Catherine </a:t>
            </a:r>
            <a:r>
              <a:rPr lang="nl-BE" dirty="0" err="1">
                <a:solidFill>
                  <a:schemeClr val="bg1"/>
                </a:solidFill>
                <a:latin typeface="Aptos"/>
                <a:ea typeface="Aptos"/>
                <a:cs typeface="Aptos"/>
              </a:rPr>
              <a:t>Estas</a:t>
            </a:r>
            <a:endParaRPr lang="nl-BE" dirty="0">
              <a:solidFill>
                <a:schemeClr val="bg1"/>
              </a:solidFill>
              <a:latin typeface="Aptos"/>
              <a:ea typeface="Aptos"/>
              <a:cs typeface="Aptos"/>
            </a:endParaRPr>
          </a:p>
          <a:p>
            <a:pPr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r>
              <a:rPr lang="nl-BE" dirty="0">
                <a:solidFill>
                  <a:schemeClr val="bg1"/>
                </a:solidFill>
                <a:latin typeface="Aptos"/>
                <a:ea typeface="Aptos"/>
                <a:cs typeface="Aptos"/>
              </a:rPr>
              <a:t>Ervaringswerker C</a:t>
            </a:r>
          </a:p>
          <a:p>
            <a:pPr>
              <a:defRPr sz="1125" b="1" i="0">
                <a:solidFill>
                  <a:srgbClr val="B7643C"/>
                </a:solidFill>
                <a:latin typeface="Aptos"/>
                <a:ea typeface="Aptos"/>
                <a:cs typeface="Aptos"/>
              </a:defRPr>
            </a:pPr>
            <a:endParaRPr lang="nl-BE" b="1" dirty="0">
              <a:solidFill>
                <a:schemeClr val="bg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63640" y="5870448"/>
            <a:ext cx="523951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B7643C"/>
                </a:solidFill>
                <a:latin typeface="Aptos"/>
              </a:rPr>
              <a:t>meer info </a:t>
            </a:r>
            <a:r>
              <a:rPr sz="1200">
                <a:solidFill>
                  <a:srgbClr val="173F35"/>
                </a:solidFill>
                <a:latin typeface="Aptos"/>
              </a:rPr>
              <a:t>tine.raskin@opzcrekem.be</a:t>
            </a:r>
          </a:p>
        </p:txBody>
      </p:sp>
    </p:spTree>
    <p:extLst>
      <p:ext uri="{BB962C8B-B14F-4D97-AF65-F5344CB8AC3E}">
        <p14:creationId xmlns:p14="http://schemas.microsoft.com/office/powerpoint/2010/main" val="49372113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1951</TotalTime>
  <Words>1110</Words>
  <Application>Microsoft Office PowerPoint</Application>
  <PresentationFormat>Breedbeeld</PresentationFormat>
  <Paragraphs>147</Paragraphs>
  <Slides>15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8" baseType="lpstr">
      <vt:lpstr>Aptos</vt:lpstr>
      <vt:lpstr>Georgia</vt:lpstr>
      <vt:lpstr>ChatGPT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Tine Raskin</dc:creator>
  <cp:lastModifiedBy>Tine Raskin</cp:lastModifiedBy>
  <cp:revision>48</cp:revision>
  <cp:lastPrinted>2026-09-01T14:22:06Z</cp:lastPrinted>
  <dcterms:created xsi:type="dcterms:W3CDTF">2026-08-07T15:07:46Z</dcterms:created>
  <dcterms:modified xsi:type="dcterms:W3CDTF">2026-09-14T12:34:25Z</dcterms:modified>
</cp:coreProperties>
</file>