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64" r:id="rId3"/>
    <p:sldId id="554" r:id="rId4"/>
    <p:sldId id="548" r:id="rId5"/>
    <p:sldId id="549" r:id="rId6"/>
    <p:sldId id="555" r:id="rId7"/>
    <p:sldId id="551" r:id="rId8"/>
    <p:sldId id="560" r:id="rId9"/>
    <p:sldId id="552" r:id="rId10"/>
    <p:sldId id="557" r:id="rId11"/>
    <p:sldId id="556" r:id="rId12"/>
    <p:sldId id="558" r:id="rId13"/>
    <p:sldId id="559" r:id="rId14"/>
    <p:sldId id="561" r:id="rId15"/>
    <p:sldId id="284" r:id="rId16"/>
  </p:sldIdLst>
  <p:sldSz cx="18288000" cy="10287000"/>
  <p:notesSz cx="6858000" cy="9144000"/>
  <p:embeddedFontLst>
    <p:embeddedFont>
      <p:font typeface="Open Sans" panose="020B0606030504020204" pitchFamily="34" charset="0"/>
      <p:regular r:id="rId18"/>
      <p:bold r:id="rId19"/>
      <p:italic r:id="rId20"/>
      <p:boldItalic r:id="rId21"/>
    </p:embeddedFont>
    <p:embeddedFont>
      <p:font typeface="TT Rounds Condense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929F9F4-4A8F-4326-A1B4-22849713DDAB}" styleName="Stijl, donker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A1E72-DC34-7EDD-4807-5B6A049AF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FBE08B6-33E7-5E70-4E89-78180E702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07BC09C-40BA-4582-6D99-3B1AA2197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9F2A247-BFCE-B6D0-7FC5-0539163B27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1565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FDF2F-4D5A-608A-9B01-D46A2A9F1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97DA2B9-6D2C-652A-4C21-B4C307C647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B9C539-7F88-6B21-80A3-4C5B7FAE8C4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6FCD214-94C3-4481-DB58-6F28775939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4D0F811-93DB-E59D-CC69-8B9F8C221E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72929F-B038-80C5-E8DD-29857EEA60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70584-40C9-6F9C-1BC5-75B486F53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82071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19F7A-2B51-57C7-2909-8A4CBC8D0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2C94E21-8D0D-1713-DA28-536C207D4B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8B2B227-2E21-5E7C-3EEA-AF4340AD6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B66F88B-429A-32F3-B0B9-C6604D4BEC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4807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98D94-998D-C2AC-DD91-36F976F7D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06DC24F-E112-2DB7-F050-960449E11E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8F93694-EDB6-DA4E-B1E0-02CD52090D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25EF7AD-4B2F-1E8A-3561-1C044FBF4A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1731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53A65-0294-E087-2E8C-B51C35162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5DA1065-A9A1-D769-7425-1F6E20260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67F4C4A-C7E2-1BA9-2BE0-90E83219D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C6CC51F-CF12-14D7-A790-4F9B73DFDE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5544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C3C39-CC31-B3FE-2D47-86538E824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713739A-1929-DD31-688A-62035ADAF9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C4FEA95-D893-C586-5111-E133DF669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3463060-4DDD-7D3F-BC89-32D6C50F4A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38976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E4E97-8FBD-DF34-2537-247955C19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6F9C29D-DBCF-AA36-CC01-9AE95F7973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D795E1C-7349-49F8-692B-BE7A94ABC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58CAC75-7846-A475-57C3-D58AFEB5F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6193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2864F-BA4A-680F-348D-9EA1334CC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DD8C5EE-BDF0-9EEF-89BA-3062EDB67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D8AB29D-7590-28DC-45DF-2F26490462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Milieutherapie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Forensisch observeren, rapporteren en signaleren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Gesprekstechnieken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Verzamelde theoretische opleidingen behandelvisie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Basiscursus WLB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Suïcidepreventie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Opfris IFBE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Persoonlijke verweertechnieken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Agressiehantering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Boeien en fouilleren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CFE753-17DE-8370-7F30-8028E12967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0592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9C218-CB67-857E-165A-4C24E5E35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E992F1B-6AAF-3CED-31FD-1F46FD0507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BB94774-EFC3-821A-CE54-8A7D4F148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B22E23-C657-2C48-3F46-2DD4900236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2757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24FC0-D4F2-3EC8-F741-F1F66C677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0DBADF0-EF81-9E01-C2E6-2E236D1EA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6595266-8203-765C-32C4-8F4B21A677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19B7B64-3439-2310-AFDC-9E4A8D9FA9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7421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1E8D-7CE9-DA29-ED38-9990FFECA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94841DF-38E1-FEBB-363E-7F8EA1859F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BD282E0-4D6E-ECFF-0EDC-57B392E3B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01AD979-7230-1AAD-3602-9C88931529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9259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532BD-9316-2D67-074F-99C43D217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BE5100A-504F-31D0-D32D-347C99CE0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C0AD48B-35BD-99F4-E6DA-F1F38CDA9C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Milieutherapie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Forensisch observeren, rapporteren en signaleren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Gesprekstechnieken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Verzamelde theoretische opleidingen behandelvisie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Basiscursus WLB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Suïcidepreventie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Opfris IFBE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Persoonlijke verweertechnieken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Agressiehantering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Boeien en fouilleren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5ACC19C-4FE3-A27E-1297-85289147B9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5990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info@expertisecentrum-fpcag.b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93880" y="803160"/>
            <a:ext cx="25200" cy="8083440"/>
            <a:chOff x="0" y="0"/>
            <a:chExt cx="33600" cy="10777920"/>
          </a:xfrm>
        </p:grpSpPr>
        <p:sp>
          <p:nvSpPr>
            <p:cNvPr id="3" name="Freeform 3"/>
            <p:cNvSpPr/>
            <p:nvPr/>
          </p:nvSpPr>
          <p:spPr>
            <a:xfrm>
              <a:off x="0" y="16764"/>
              <a:ext cx="33655" cy="10744327"/>
            </a:xfrm>
            <a:custGeom>
              <a:avLst/>
              <a:gdLst/>
              <a:ahLst/>
              <a:cxnLst/>
              <a:rect l="l" t="t" r="r" b="b"/>
              <a:pathLst>
                <a:path w="33655" h="10744327">
                  <a:moveTo>
                    <a:pt x="33655" y="0"/>
                  </a:moveTo>
                  <a:lnTo>
                    <a:pt x="33655" y="10744327"/>
                  </a:lnTo>
                  <a:lnTo>
                    <a:pt x="0" y="107443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C547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 descr="Bollen_Los-01.png"/>
          <p:cNvSpPr/>
          <p:nvPr/>
        </p:nvSpPr>
        <p:spPr>
          <a:xfrm>
            <a:off x="9166320" y="3044880"/>
            <a:ext cx="6140160" cy="5829120"/>
          </a:xfrm>
          <a:custGeom>
            <a:avLst/>
            <a:gdLst/>
            <a:ahLst/>
            <a:cxnLst/>
            <a:rect l="l" t="t" r="r" b="b"/>
            <a:pathLst>
              <a:path w="6140160" h="5829120">
                <a:moveTo>
                  <a:pt x="0" y="0"/>
                </a:moveTo>
                <a:lnTo>
                  <a:pt x="6140160" y="0"/>
                </a:lnTo>
                <a:lnTo>
                  <a:pt x="6140160" y="5829120"/>
                </a:lnTo>
                <a:lnTo>
                  <a:pt x="0" y="5829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67554" b="-7649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13057500" y="8936023"/>
            <a:ext cx="4349940" cy="1187794"/>
          </a:xfrm>
          <a:custGeom>
            <a:avLst/>
            <a:gdLst/>
            <a:ahLst/>
            <a:cxnLst/>
            <a:rect l="l" t="t" r="r" b="b"/>
            <a:pathLst>
              <a:path w="4349940" h="1187794">
                <a:moveTo>
                  <a:pt x="0" y="0"/>
                </a:moveTo>
                <a:lnTo>
                  <a:pt x="4349940" y="0"/>
                </a:lnTo>
                <a:lnTo>
                  <a:pt x="4349940" y="1187794"/>
                </a:lnTo>
                <a:lnTo>
                  <a:pt x="0" y="11877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1272" b="-7904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 rot="-5400000">
            <a:off x="12898800" y="2556720"/>
            <a:ext cx="9017280" cy="3903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60"/>
              </a:lnSpc>
            </a:pPr>
            <a:r>
              <a:rPr lang="en-US" sz="12800" spc="117">
                <a:solidFill>
                  <a:srgbClr val="B7C547"/>
                </a:solidFill>
                <a:latin typeface="TT Rounds Condensed"/>
              </a:rPr>
              <a:t>Presentatie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440" y="1562235"/>
            <a:ext cx="10257840" cy="2920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nl-NL" sz="6400" spc="57" dirty="0">
                <a:solidFill>
                  <a:srgbClr val="79458E"/>
                </a:solidFill>
                <a:latin typeface="TT Rounds Condensed"/>
              </a:rPr>
              <a:t>Professionele fierheid en vakmanschap bij forensisch psychiatrische medewerkers</a:t>
            </a:r>
            <a:endParaRPr lang="en-US" sz="6400" spc="57" dirty="0">
              <a:solidFill>
                <a:srgbClr val="79458E"/>
              </a:solidFill>
              <a:latin typeface="TT Rounds Condense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63317" y="5737490"/>
            <a:ext cx="9984960" cy="88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4400" spc="56" dirty="0">
                <a:solidFill>
                  <a:srgbClr val="A4A4A4"/>
                </a:solidFill>
                <a:latin typeface="TT Rounds Condensed"/>
              </a:rPr>
              <a:t>Wendy Naegels, </a:t>
            </a:r>
            <a:r>
              <a:rPr lang="en-US" sz="4400" spc="56" dirty="0" err="1">
                <a:solidFill>
                  <a:srgbClr val="A4A4A4"/>
                </a:solidFill>
                <a:latin typeface="TT Rounds Condensed"/>
              </a:rPr>
              <a:t>stafmedewerker</a:t>
            </a:r>
            <a:endParaRPr lang="en-US" sz="4400" spc="56" dirty="0">
              <a:solidFill>
                <a:srgbClr val="A4A4A4"/>
              </a:solidFill>
              <a:latin typeface="TT Rounds Condense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Bollen_Los-01.png"/>
          <p:cNvSpPr/>
          <p:nvPr/>
        </p:nvSpPr>
        <p:spPr>
          <a:xfrm>
            <a:off x="10686099" y="3070186"/>
            <a:ext cx="7601901" cy="7216814"/>
          </a:xfrm>
          <a:custGeom>
            <a:avLst/>
            <a:gdLst/>
            <a:ahLst/>
            <a:cxnLst/>
            <a:rect l="l" t="t" r="r" b="b"/>
            <a:pathLst>
              <a:path w="7601901" h="7216814">
                <a:moveTo>
                  <a:pt x="0" y="0"/>
                </a:moveTo>
                <a:lnTo>
                  <a:pt x="7601901" y="0"/>
                </a:lnTo>
                <a:lnTo>
                  <a:pt x="7601901" y="7216814"/>
                </a:lnTo>
                <a:lnTo>
                  <a:pt x="0" y="7216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554" b="-7649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>
            <a:off x="304800" y="-571500"/>
            <a:ext cx="7162800" cy="4876801"/>
          </a:xfrm>
          <a:custGeom>
            <a:avLst/>
            <a:gdLst/>
            <a:ahLst/>
            <a:cxnLst/>
            <a:rect l="l" t="t" r="r" b="b"/>
            <a:pathLst>
              <a:path w="12317870" h="8419477">
                <a:moveTo>
                  <a:pt x="0" y="0"/>
                </a:moveTo>
                <a:lnTo>
                  <a:pt x="12317870" y="0"/>
                </a:lnTo>
                <a:lnTo>
                  <a:pt x="12317870" y="8419477"/>
                </a:lnTo>
                <a:lnTo>
                  <a:pt x="0" y="84194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4A0F5CA-C814-632D-CA20-CF3675966F7E}"/>
              </a:ext>
            </a:extLst>
          </p:cNvPr>
          <p:cNvSpPr/>
          <p:nvPr/>
        </p:nvSpPr>
        <p:spPr>
          <a:xfrm>
            <a:off x="10439400" y="386778"/>
            <a:ext cx="2203941" cy="641922"/>
          </a:xfrm>
          <a:custGeom>
            <a:avLst/>
            <a:gdLst/>
            <a:ahLst/>
            <a:cxnLst/>
            <a:rect l="l" t="t" r="r" b="b"/>
            <a:pathLst>
              <a:path w="2203941" h="641922">
                <a:moveTo>
                  <a:pt x="0" y="0"/>
                </a:moveTo>
                <a:lnTo>
                  <a:pt x="2203941" y="0"/>
                </a:lnTo>
                <a:lnTo>
                  <a:pt x="2203941" y="641922"/>
                </a:lnTo>
                <a:lnTo>
                  <a:pt x="0" y="6419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18224" b="-125110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A6395BC-32AF-D109-7951-BF9CFE1B404F}"/>
              </a:ext>
            </a:extLst>
          </p:cNvPr>
          <p:cNvSpPr/>
          <p:nvPr/>
        </p:nvSpPr>
        <p:spPr>
          <a:xfrm>
            <a:off x="13970739" y="392864"/>
            <a:ext cx="3367784" cy="635834"/>
          </a:xfrm>
          <a:custGeom>
            <a:avLst/>
            <a:gdLst/>
            <a:ahLst/>
            <a:cxnLst/>
            <a:rect l="l" t="t" r="r" b="b"/>
            <a:pathLst>
              <a:path w="3367784" h="635834">
                <a:moveTo>
                  <a:pt x="0" y="0"/>
                </a:moveTo>
                <a:lnTo>
                  <a:pt x="3367784" y="0"/>
                </a:lnTo>
                <a:lnTo>
                  <a:pt x="3367784" y="635834"/>
                </a:lnTo>
                <a:lnTo>
                  <a:pt x="0" y="6358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29504" b="-132530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4145803-4864-6740-B8DC-B682B5604D79}"/>
              </a:ext>
            </a:extLst>
          </p:cNvPr>
          <p:cNvSpPr txBox="1"/>
          <p:nvPr/>
        </p:nvSpPr>
        <p:spPr>
          <a:xfrm>
            <a:off x="10439400" y="1028700"/>
            <a:ext cx="3603171" cy="1641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1980" lvl="1" indent="-342900">
              <a:lnSpc>
                <a:spcPts val="42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TT Rounds Condensed" panose="020B0604020202020204" charset="0"/>
                <a:ea typeface="MS PGothic" panose="020B0600070205080204" pitchFamily="34" charset="-128"/>
              </a:rPr>
              <a:t>Oktober 2014</a:t>
            </a:r>
          </a:p>
          <a:p>
            <a:pPr marL="601980" lvl="1" indent="-342900">
              <a:lnSpc>
                <a:spcPts val="42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TT Rounds Condensed" panose="020B0604020202020204" charset="0"/>
                <a:ea typeface="MS PGothic" panose="020B0600070205080204" pitchFamily="34" charset="-128"/>
              </a:rPr>
              <a:t>264 </a:t>
            </a:r>
            <a:r>
              <a:rPr lang="en-US" sz="2400" dirty="0" err="1">
                <a:latin typeface="TT Rounds Condensed" panose="020B0604020202020204" charset="0"/>
                <a:ea typeface="MS PGothic" panose="020B0600070205080204" pitchFamily="34" charset="-128"/>
              </a:rPr>
              <a:t>patiënten</a:t>
            </a:r>
            <a:endParaRPr lang="en-US" sz="2400" dirty="0">
              <a:latin typeface="TT Rounds Condensed" panose="020B0604020202020204" charset="0"/>
              <a:ea typeface="MS PGothic" panose="020B0600070205080204" pitchFamily="34" charset="-128"/>
            </a:endParaRPr>
          </a:p>
          <a:p>
            <a:pPr marL="601980" lvl="1" indent="-342900">
              <a:lnSpc>
                <a:spcPts val="42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TT Rounds Condensed" panose="020B0604020202020204" charset="0"/>
                <a:ea typeface="MS PGothic" panose="020B0600070205080204" pitchFamily="34" charset="-128"/>
              </a:rPr>
              <a:t>Enkel </a:t>
            </a:r>
            <a:r>
              <a:rPr lang="en-US" sz="2400" dirty="0" err="1">
                <a:latin typeface="TT Rounds Condensed" panose="020B0604020202020204" charset="0"/>
                <a:ea typeface="MS PGothic" panose="020B0600070205080204" pitchFamily="34" charset="-128"/>
              </a:rPr>
              <a:t>mannen</a:t>
            </a:r>
            <a:endParaRPr lang="en-US" sz="2400" dirty="0">
              <a:latin typeface="TT Rounds Condensed" panose="020B0604020202020204" charset="0"/>
              <a:ea typeface="MS PGothic" panose="020B0600070205080204" pitchFamily="34" charset="-128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69434A4-D135-5C0C-F85A-213B2C7542C5}"/>
              </a:ext>
            </a:extLst>
          </p:cNvPr>
          <p:cNvSpPr txBox="1"/>
          <p:nvPr/>
        </p:nvSpPr>
        <p:spPr>
          <a:xfrm>
            <a:off x="14042571" y="1028699"/>
            <a:ext cx="3603171" cy="1641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1980" lvl="1" indent="-342900">
              <a:lnSpc>
                <a:spcPts val="42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TT Rounds Condensed" panose="020B0604020202020204" charset="0"/>
                <a:ea typeface="MS PGothic" panose="020B0600070205080204" pitchFamily="34" charset="-128"/>
              </a:rPr>
              <a:t>Augustus 2017</a:t>
            </a:r>
          </a:p>
          <a:p>
            <a:pPr marL="601980" lvl="1" indent="-342900">
              <a:lnSpc>
                <a:spcPts val="42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TT Rounds Condensed" panose="020B0604020202020204" charset="0"/>
                <a:ea typeface="MS PGothic" panose="020B0600070205080204" pitchFamily="34" charset="-128"/>
              </a:rPr>
              <a:t>182 </a:t>
            </a:r>
            <a:r>
              <a:rPr lang="en-US" sz="2400" dirty="0" err="1">
                <a:latin typeface="TT Rounds Condensed" panose="020B0604020202020204" charset="0"/>
                <a:ea typeface="MS PGothic" panose="020B0600070205080204" pitchFamily="34" charset="-128"/>
              </a:rPr>
              <a:t>patiënten</a:t>
            </a:r>
            <a:endParaRPr lang="en-US" sz="2400" dirty="0">
              <a:latin typeface="TT Rounds Condensed" panose="020B0604020202020204" charset="0"/>
              <a:ea typeface="MS PGothic" panose="020B0600070205080204" pitchFamily="34" charset="-128"/>
            </a:endParaRPr>
          </a:p>
          <a:p>
            <a:pPr marL="601980" lvl="1" indent="-342900">
              <a:lnSpc>
                <a:spcPts val="42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TT Rounds Condensed" panose="020B0604020202020204" charset="0"/>
                <a:ea typeface="MS PGothic" panose="020B0600070205080204" pitchFamily="34" charset="-128"/>
              </a:rPr>
              <a:t>10% </a:t>
            </a:r>
            <a:r>
              <a:rPr lang="en-US" sz="2400" dirty="0" err="1">
                <a:latin typeface="TT Rounds Condensed" panose="020B0604020202020204" charset="0"/>
                <a:ea typeface="MS PGothic" panose="020B0600070205080204" pitchFamily="34" charset="-128"/>
              </a:rPr>
              <a:t>vrouwen</a:t>
            </a:r>
            <a:endParaRPr lang="en-US" sz="2400" dirty="0">
              <a:latin typeface="TT Rounds Condensed" panose="020B0604020202020204" charset="0"/>
              <a:ea typeface="MS PGothic" panose="020B0600070205080204" pitchFamily="34" charset="-128"/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21EBEE09-BD08-D482-C9D3-39DF567FA1E1}"/>
              </a:ext>
            </a:extLst>
          </p:cNvPr>
          <p:cNvSpPr txBox="1"/>
          <p:nvPr/>
        </p:nvSpPr>
        <p:spPr>
          <a:xfrm>
            <a:off x="1267553" y="3070186"/>
            <a:ext cx="10515600" cy="48247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Plaatsing = opnameplicht vanuit KBM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security omgeving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Patiënten met high risk profielen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Doelgroep: alle psychopathologie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Psychotische kwetsbaarheid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Verstandelijke beperking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Persoonlijkheidsstoornissen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09889C-DF9D-DB42-4590-D94D76716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C639DFC-8AAE-3241-2D27-19E77D26F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D9F67CC2-111D-BBAC-11A6-FD7E920A5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12947022" y="735740"/>
            <a:ext cx="4481849" cy="448184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8ADE04A-D636-1407-1C4B-8176DBACA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8229600"/>
            <a:ext cx="4009294" cy="20574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9BE2196-C403-6487-2D2E-7E6ACD8525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4160" y="894247"/>
            <a:ext cx="5656227" cy="849850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2D04E7EE-10DA-876C-77DA-8EC75F0194D6}"/>
              </a:ext>
            </a:extLst>
          </p:cNvPr>
          <p:cNvSpPr/>
          <p:nvPr/>
        </p:nvSpPr>
        <p:spPr>
          <a:xfrm>
            <a:off x="16503840" y="8591760"/>
            <a:ext cx="1784160" cy="1695600"/>
          </a:xfrm>
          <a:custGeom>
            <a:avLst/>
            <a:gdLst/>
            <a:ahLst/>
            <a:cxnLst/>
            <a:rect l="l" t="t" r="r" b="b"/>
            <a:pathLst>
              <a:path w="1784160" h="1695600">
                <a:moveTo>
                  <a:pt x="0" y="0"/>
                </a:moveTo>
                <a:lnTo>
                  <a:pt x="1784160" y="0"/>
                </a:lnTo>
                <a:lnTo>
                  <a:pt x="1784160" y="1695600"/>
                </a:lnTo>
                <a:lnTo>
                  <a:pt x="0" y="1695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67724" b="-7648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8402861A-4D19-1DFE-C696-9592A260CFAA}"/>
              </a:ext>
            </a:extLst>
          </p:cNvPr>
          <p:cNvSpPr txBox="1"/>
          <p:nvPr/>
        </p:nvSpPr>
        <p:spPr>
          <a:xfrm>
            <a:off x="8842442" y="2934891"/>
            <a:ext cx="8454958" cy="7040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7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Complexe patiëntengroep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7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Verwachtingen van </a:t>
            </a:r>
            <a:r>
              <a:rPr lang="nl-NL" sz="27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leefgroepbegeleiding</a:t>
            </a:r>
            <a:endParaRPr lang="nl-NL" sz="27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7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Professioneel standhouden 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7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Relationeel beschikbaar blijven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7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Vakkundig handelen in complexe situaties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7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Veerkrachtig en de-escalerend reageren op agressie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7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Medewerkers veelal aan het begin van hun carrière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7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Gevolg: machteloosheid, morele belasting, angst, ...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324B84F5-7EB5-5F55-FEC7-5A13B99DA2AD}"/>
              </a:ext>
            </a:extLst>
          </p:cNvPr>
          <p:cNvSpPr txBox="1"/>
          <p:nvPr/>
        </p:nvSpPr>
        <p:spPr>
          <a:xfrm>
            <a:off x="8842442" y="917107"/>
            <a:ext cx="7661398" cy="1933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Realiteit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van de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werkvloer</a:t>
            </a:r>
            <a:endParaRPr lang="en-US" sz="6400" spc="57" dirty="0">
              <a:solidFill>
                <a:srgbClr val="79458E"/>
              </a:solidFill>
              <a:latin typeface="TT Round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09960391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B9F62-FE72-C524-75A7-E01F9A1B9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B4D734D8-E521-70F5-2F33-AA1BA437739A}"/>
              </a:ext>
            </a:extLst>
          </p:cNvPr>
          <p:cNvSpPr/>
          <p:nvPr/>
        </p:nvSpPr>
        <p:spPr>
          <a:xfrm>
            <a:off x="10686099" y="3070186"/>
            <a:ext cx="7601901" cy="7216814"/>
          </a:xfrm>
          <a:custGeom>
            <a:avLst/>
            <a:gdLst/>
            <a:ahLst/>
            <a:cxnLst/>
            <a:rect l="l" t="t" r="r" b="b"/>
            <a:pathLst>
              <a:path w="7601901" h="7216814">
                <a:moveTo>
                  <a:pt x="0" y="0"/>
                </a:moveTo>
                <a:lnTo>
                  <a:pt x="7601901" y="0"/>
                </a:lnTo>
                <a:lnTo>
                  <a:pt x="7601901" y="7216814"/>
                </a:lnTo>
                <a:lnTo>
                  <a:pt x="0" y="7216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554" b="-76495"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C758D1F-E35F-63E9-2DC7-E5257781BEAE}"/>
              </a:ext>
            </a:extLst>
          </p:cNvPr>
          <p:cNvSpPr/>
          <p:nvPr/>
        </p:nvSpPr>
        <p:spPr>
          <a:xfrm>
            <a:off x="381000" y="-1209601"/>
            <a:ext cx="8905875" cy="5562599"/>
          </a:xfrm>
          <a:custGeom>
            <a:avLst/>
            <a:gdLst/>
            <a:ahLst/>
            <a:cxnLst/>
            <a:rect l="l" t="t" r="r" b="b"/>
            <a:pathLst>
              <a:path w="12317870" h="8419477">
                <a:moveTo>
                  <a:pt x="0" y="0"/>
                </a:moveTo>
                <a:lnTo>
                  <a:pt x="12317870" y="0"/>
                </a:lnTo>
                <a:lnTo>
                  <a:pt x="12317870" y="8419477"/>
                </a:lnTo>
                <a:lnTo>
                  <a:pt x="0" y="84194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CA2DD6D7-A816-02B3-0F0B-6BBC1B51BF9B}"/>
              </a:ext>
            </a:extLst>
          </p:cNvPr>
          <p:cNvSpPr txBox="1"/>
          <p:nvPr/>
        </p:nvSpPr>
        <p:spPr>
          <a:xfrm>
            <a:off x="990600" y="2933700"/>
            <a:ext cx="11811720" cy="3876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43000" indent="-1143000" algn="l">
              <a:lnSpc>
                <a:spcPts val="7680"/>
              </a:lnSpc>
              <a:buAutoNum type="arabicPeriod"/>
            </a:pPr>
            <a:r>
              <a:rPr lang="nl-BE" sz="5400" spc="57" dirty="0">
                <a:solidFill>
                  <a:srgbClr val="79458E"/>
                </a:solidFill>
                <a:latin typeface="TT Rounds Condensed"/>
              </a:rPr>
              <a:t>Wat is forensisch vakmanschap?</a:t>
            </a:r>
          </a:p>
          <a:p>
            <a:pPr marL="1143000" indent="-1143000" algn="l">
              <a:lnSpc>
                <a:spcPts val="7680"/>
              </a:lnSpc>
              <a:buAutoNum type="arabicPeriod"/>
            </a:pPr>
            <a:r>
              <a:rPr lang="nl-BE" sz="5400" spc="57" dirty="0">
                <a:solidFill>
                  <a:srgbClr val="79458E"/>
                </a:solidFill>
                <a:latin typeface="TT Rounds Condensed"/>
              </a:rPr>
              <a:t>Praktijkgericht ontwikkeltraject</a:t>
            </a:r>
          </a:p>
          <a:p>
            <a:pPr marL="1143000" indent="-1143000" algn="l">
              <a:lnSpc>
                <a:spcPts val="7680"/>
              </a:lnSpc>
              <a:buAutoNum type="arabicPeriod"/>
            </a:pPr>
            <a:r>
              <a:rPr lang="nl-BE" sz="5400" spc="57" dirty="0">
                <a:solidFill>
                  <a:srgbClr val="79458E"/>
                </a:solidFill>
                <a:latin typeface="TT Rounds Condensed"/>
              </a:rPr>
              <a:t>Resultaten in professionele fierheid en vertrouwen</a:t>
            </a:r>
          </a:p>
        </p:txBody>
      </p:sp>
    </p:spTree>
    <p:extLst>
      <p:ext uri="{BB962C8B-B14F-4D97-AF65-F5344CB8AC3E}">
        <p14:creationId xmlns:p14="http://schemas.microsoft.com/office/powerpoint/2010/main" val="895553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60C7C-48E9-2763-4481-8AF9D9AF4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12947022" y="735740"/>
            <a:ext cx="4481849" cy="448184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8229600"/>
            <a:ext cx="4009294" cy="20574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50B8B44-FDC2-3417-5E7E-800DF18A4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955" y="766939"/>
            <a:ext cx="5927707" cy="849850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8A45B7F2-BD3E-72A0-2C35-C187CE55E508}"/>
              </a:ext>
            </a:extLst>
          </p:cNvPr>
          <p:cNvSpPr/>
          <p:nvPr/>
        </p:nvSpPr>
        <p:spPr>
          <a:xfrm>
            <a:off x="16503840" y="8591760"/>
            <a:ext cx="1784160" cy="1695600"/>
          </a:xfrm>
          <a:custGeom>
            <a:avLst/>
            <a:gdLst/>
            <a:ahLst/>
            <a:cxnLst/>
            <a:rect l="l" t="t" r="r" b="b"/>
            <a:pathLst>
              <a:path w="1784160" h="1695600">
                <a:moveTo>
                  <a:pt x="0" y="0"/>
                </a:moveTo>
                <a:lnTo>
                  <a:pt x="1784160" y="0"/>
                </a:lnTo>
                <a:lnTo>
                  <a:pt x="1784160" y="1695600"/>
                </a:lnTo>
                <a:lnTo>
                  <a:pt x="0" y="1695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67724" b="-7648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7B89967C-836B-920F-9CA9-6DF663124BDE}"/>
              </a:ext>
            </a:extLst>
          </p:cNvPr>
          <p:cNvSpPr txBox="1"/>
          <p:nvPr/>
        </p:nvSpPr>
        <p:spPr>
          <a:xfrm>
            <a:off x="8842442" y="3499493"/>
            <a:ext cx="8835958" cy="5466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0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Vakmanschap = het verlangen om werk goed uit te voeren omwille van het werk zelf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0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Knowing</a:t>
            </a:r>
            <a:r>
              <a:rPr lang="nl-NL" sz="30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sz="30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</a:t>
            </a:r>
            <a:r>
              <a:rPr lang="nl-NL" sz="30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begrijpen wat je ziet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0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Knowing</a:t>
            </a:r>
            <a:r>
              <a:rPr lang="nl-NL" sz="30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sz="30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</a:t>
            </a:r>
            <a:r>
              <a:rPr lang="nl-NL" sz="30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kunnen kiezen hoe je handelt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0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Knowing</a:t>
            </a:r>
            <a:r>
              <a:rPr lang="nl-NL" sz="30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sz="30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</a:t>
            </a:r>
            <a:r>
              <a:rPr lang="nl-NL" sz="30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kunnen verantwoorden waarom die keuze situationeel passend was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0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Reflectie op het eigen handelen, eigenaarschap en beroepsidentiteit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909EF159-41D0-9F5E-2AF2-9E71AAF1D8F6}"/>
              </a:ext>
            </a:extLst>
          </p:cNvPr>
          <p:cNvSpPr txBox="1"/>
          <p:nvPr/>
        </p:nvSpPr>
        <p:spPr>
          <a:xfrm>
            <a:off x="8842442" y="1250289"/>
            <a:ext cx="7661398" cy="1933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Forensisch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vakmanschap</a:t>
            </a:r>
            <a:endParaRPr lang="en-US" sz="6400" spc="57" dirty="0">
              <a:solidFill>
                <a:srgbClr val="79458E"/>
              </a:solidFill>
              <a:latin typeface="TT Round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97842011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CD3399-0DCA-C81C-9F17-204722B7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B1161F6-1BB1-89ED-2E51-734DA8F75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A01CA0C6-85FC-8F46-0BEB-E2C27B38B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12947022" y="735740"/>
            <a:ext cx="4481849" cy="448184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5FB560D-EDB2-6CBF-307E-75CD3C135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8229600"/>
            <a:ext cx="4009294" cy="20574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FA122B8-4386-49AD-7006-FE069A72B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3955" y="819999"/>
            <a:ext cx="5927707" cy="839238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8219BC6D-16D1-C2C3-7625-34EF317221C2}"/>
              </a:ext>
            </a:extLst>
          </p:cNvPr>
          <p:cNvSpPr/>
          <p:nvPr/>
        </p:nvSpPr>
        <p:spPr>
          <a:xfrm>
            <a:off x="16503840" y="8591760"/>
            <a:ext cx="1784160" cy="1695600"/>
          </a:xfrm>
          <a:custGeom>
            <a:avLst/>
            <a:gdLst/>
            <a:ahLst/>
            <a:cxnLst/>
            <a:rect l="l" t="t" r="r" b="b"/>
            <a:pathLst>
              <a:path w="1784160" h="1695600">
                <a:moveTo>
                  <a:pt x="0" y="0"/>
                </a:moveTo>
                <a:lnTo>
                  <a:pt x="1784160" y="0"/>
                </a:lnTo>
                <a:lnTo>
                  <a:pt x="1784160" y="1695600"/>
                </a:lnTo>
                <a:lnTo>
                  <a:pt x="0" y="1695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67724" b="-7648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FB522A71-F5A4-20A4-5862-13C2C4C5F401}"/>
              </a:ext>
            </a:extLst>
          </p:cNvPr>
          <p:cNvSpPr txBox="1"/>
          <p:nvPr/>
        </p:nvSpPr>
        <p:spPr>
          <a:xfrm>
            <a:off x="8842442" y="2814765"/>
            <a:ext cx="8607358" cy="36145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Alert en scherp zijn als basisattitude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Gedrag duiden binnen persoons- en situationele kenmerken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Responsief en scherp blijven aan behandelbehoeften</a:t>
            </a:r>
            <a:endParaRPr lang="nl-NL" sz="28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1DD0F114-2037-715B-3ED1-D7FAD75B5C99}"/>
              </a:ext>
            </a:extLst>
          </p:cNvPr>
          <p:cNvSpPr txBox="1"/>
          <p:nvPr/>
        </p:nvSpPr>
        <p:spPr>
          <a:xfrm>
            <a:off x="8842442" y="1250289"/>
            <a:ext cx="7661398" cy="981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Forensische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scherpte</a:t>
            </a:r>
            <a:endParaRPr lang="en-US" sz="6400" spc="57" dirty="0">
              <a:solidFill>
                <a:srgbClr val="79458E"/>
              </a:solidFill>
              <a:latin typeface="TT Rounds Condensed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0B9BD55-03EE-B79D-AA40-3691F7662E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26" t="17703" b="15178"/>
          <a:stretch>
            <a:fillRect/>
          </a:stretch>
        </p:blipFill>
        <p:spPr>
          <a:xfrm>
            <a:off x="112713" y="6774500"/>
            <a:ext cx="17989024" cy="323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259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FF792-6FCC-1BE8-5638-D117CACF7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865080" y="5003800"/>
            <a:ext cx="4937760" cy="48006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661" y="934912"/>
            <a:ext cx="16357579" cy="8411823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B5FDB77-B808-5C24-9248-6A32E365E16F}"/>
              </a:ext>
            </a:extLst>
          </p:cNvPr>
          <p:cNvSpPr txBox="1"/>
          <p:nvPr/>
        </p:nvSpPr>
        <p:spPr>
          <a:xfrm>
            <a:off x="1927860" y="1194428"/>
            <a:ext cx="12112222" cy="1484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Forensisch</a:t>
            </a:r>
            <a:r>
              <a:rPr lang="en-US" sz="8400" kern="1200" spc="57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ontwikkeltraject</a:t>
            </a:r>
            <a:endParaRPr lang="en-US" sz="6400" spc="57" dirty="0">
              <a:solidFill>
                <a:srgbClr val="79458E"/>
              </a:solidFill>
              <a:latin typeface="TT Rounds Condensed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B5D2A4C-AD25-CCCA-D5C9-89E68C518D3E}"/>
              </a:ext>
            </a:extLst>
          </p:cNvPr>
          <p:cNvSpPr txBox="1"/>
          <p:nvPr/>
        </p:nvSpPr>
        <p:spPr>
          <a:xfrm>
            <a:off x="1927860" y="2938752"/>
            <a:ext cx="12112222" cy="61538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685800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Doel =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Beroepsidentiteit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professionele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fierheid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stimuleren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enerzijds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en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personeelsretentie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verhogen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anderzijds</a:t>
            </a:r>
            <a:endParaRPr lang="en-US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Talent </a:t>
            </a:r>
            <a:r>
              <a:rPr lang="en-US" sz="3200" b="1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versterken</a:t>
            </a:r>
            <a:endParaRPr lang="en-US" sz="3200" b="1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lvl="1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Deskundigheid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forensische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psychiatrie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ontwikkelen</a:t>
            </a:r>
            <a:endParaRPr lang="en-US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lvl="1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Goede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begeleiding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van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nieuwe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medewerkers</a:t>
            </a:r>
            <a:endParaRPr lang="en-US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Talent </a:t>
            </a:r>
            <a:r>
              <a:rPr lang="en-US" sz="3200" b="1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aan</a:t>
            </a:r>
            <a:r>
              <a:rPr lang="en-US" sz="3200" b="1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1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boord</a:t>
            </a:r>
            <a:r>
              <a:rPr lang="en-US" sz="3200" b="1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1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houden</a:t>
            </a:r>
            <a:endParaRPr lang="en-US" sz="3200" b="1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lvl="1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Waardering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voor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betekenisvol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werk</a:t>
            </a:r>
            <a:endParaRPr lang="en-US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lvl="1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Ondersteuning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voor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motivatie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inzetbaarheid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veerkracht</a:t>
            </a:r>
            <a:endParaRPr lang="en-US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B0C7C670-5031-11B4-BB23-E42A5DBDDF3D}"/>
              </a:ext>
            </a:extLst>
          </p:cNvPr>
          <p:cNvSpPr/>
          <p:nvPr/>
        </p:nvSpPr>
        <p:spPr>
          <a:xfrm>
            <a:off x="16503840" y="8591760"/>
            <a:ext cx="1784160" cy="1695600"/>
          </a:xfrm>
          <a:custGeom>
            <a:avLst/>
            <a:gdLst/>
            <a:ahLst/>
            <a:cxnLst/>
            <a:rect l="l" t="t" r="r" b="b"/>
            <a:pathLst>
              <a:path w="1784160" h="1695600">
                <a:moveTo>
                  <a:pt x="0" y="0"/>
                </a:moveTo>
                <a:lnTo>
                  <a:pt x="1784160" y="0"/>
                </a:lnTo>
                <a:lnTo>
                  <a:pt x="1784160" y="1695600"/>
                </a:lnTo>
                <a:lnTo>
                  <a:pt x="0" y="1695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724" b="-76485"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03484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34FC83-3AB2-E92D-C299-20FCDCF17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8F5D375-898E-5D86-5913-8A19BF983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5F2D1DF3-5212-7F79-4428-CA0AB9974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865080" y="5003800"/>
            <a:ext cx="4937760" cy="48006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1C71DC-F506-AA63-0CD0-8F39743F6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661" y="934912"/>
            <a:ext cx="16357579" cy="8411823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BD258F9-660E-046E-8DA3-4C83E3D15E1C}"/>
              </a:ext>
            </a:extLst>
          </p:cNvPr>
          <p:cNvSpPr txBox="1"/>
          <p:nvPr/>
        </p:nvSpPr>
        <p:spPr>
          <a:xfrm>
            <a:off x="1927860" y="1194428"/>
            <a:ext cx="12112222" cy="1484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Forensisch</a:t>
            </a:r>
            <a:r>
              <a:rPr lang="en-US" sz="8400" kern="1200" spc="57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ontwikkeltraject</a:t>
            </a:r>
            <a:endParaRPr lang="en-US" sz="6400" spc="57" dirty="0">
              <a:solidFill>
                <a:srgbClr val="79458E"/>
              </a:solidFill>
              <a:latin typeface="TT Rounds Condensed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511ADE9-5356-ED75-54EA-3EFBF8DD2612}"/>
              </a:ext>
            </a:extLst>
          </p:cNvPr>
          <p:cNvSpPr txBox="1"/>
          <p:nvPr/>
        </p:nvSpPr>
        <p:spPr>
          <a:xfrm>
            <a:off x="1927860" y="2938752"/>
            <a:ext cx="12112222" cy="61538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685800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Investeren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en-US" sz="3200" b="1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leiderschap</a:t>
            </a:r>
            <a:endParaRPr lang="en-US" sz="3200" b="1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lvl="1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Wendbaar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leiderschap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met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zichtbare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leidinggevenden</a:t>
            </a:r>
            <a:endParaRPr lang="en-US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lvl="1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Dialoog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stimuleren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talent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ruimte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geven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autonomie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versterken</a:t>
            </a:r>
            <a:endParaRPr lang="en-US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b="1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Topzorg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aan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patiënten</a:t>
            </a:r>
            <a:endParaRPr lang="en-US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lvl="1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Werkgroepen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aandachtsfunctionarissen</a:t>
            </a:r>
            <a:endParaRPr lang="en-US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lvl="1" indent="-457200">
              <a:lnSpc>
                <a:spcPct val="15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Systematische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bespreking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van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leefklimaat</a:t>
            </a:r>
            <a:r>
              <a:rPr lang="en-US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met </a:t>
            </a:r>
            <a:r>
              <a:rPr lang="en-US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patiënten</a:t>
            </a:r>
            <a:endParaRPr lang="en-US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33D873A9-51B5-08A7-EF6A-EC59C2958509}"/>
              </a:ext>
            </a:extLst>
          </p:cNvPr>
          <p:cNvSpPr/>
          <p:nvPr/>
        </p:nvSpPr>
        <p:spPr>
          <a:xfrm>
            <a:off x="16503840" y="8591760"/>
            <a:ext cx="1784160" cy="1695600"/>
          </a:xfrm>
          <a:custGeom>
            <a:avLst/>
            <a:gdLst/>
            <a:ahLst/>
            <a:cxnLst/>
            <a:rect l="l" t="t" r="r" b="b"/>
            <a:pathLst>
              <a:path w="1784160" h="1695600">
                <a:moveTo>
                  <a:pt x="0" y="0"/>
                </a:moveTo>
                <a:lnTo>
                  <a:pt x="1784160" y="0"/>
                </a:lnTo>
                <a:lnTo>
                  <a:pt x="1784160" y="1695600"/>
                </a:lnTo>
                <a:lnTo>
                  <a:pt x="0" y="1695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724" b="-76485"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020382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01808-3A0D-3C7A-28ED-32EFDD1BF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BD3543D8-738A-8402-EFAA-0E752A7EFBCD}"/>
              </a:ext>
            </a:extLst>
          </p:cNvPr>
          <p:cNvSpPr/>
          <p:nvPr/>
        </p:nvSpPr>
        <p:spPr>
          <a:xfrm>
            <a:off x="16503840" y="8591760"/>
            <a:ext cx="1784160" cy="1695600"/>
          </a:xfrm>
          <a:custGeom>
            <a:avLst/>
            <a:gdLst/>
            <a:ahLst/>
            <a:cxnLst/>
            <a:rect l="l" t="t" r="r" b="b"/>
            <a:pathLst>
              <a:path w="1784160" h="1695600">
                <a:moveTo>
                  <a:pt x="0" y="0"/>
                </a:moveTo>
                <a:lnTo>
                  <a:pt x="1784160" y="0"/>
                </a:lnTo>
                <a:lnTo>
                  <a:pt x="1784160" y="1695600"/>
                </a:lnTo>
                <a:lnTo>
                  <a:pt x="0" y="1695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724" b="-7648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1055737-1450-674F-5180-8912B4288A5A}"/>
              </a:ext>
            </a:extLst>
          </p:cNvPr>
          <p:cNvSpPr txBox="1"/>
          <p:nvPr/>
        </p:nvSpPr>
        <p:spPr>
          <a:xfrm>
            <a:off x="1028699" y="1976683"/>
            <a:ext cx="14439901" cy="6569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Kennis opbouwen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</a:t>
            </a:r>
            <a:r>
              <a:rPr lang="nl-NL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learnings</a:t>
            </a: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forensische leerlijn en inhoudelijke opleidingen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Vaardigheden oefenen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Gesprekstechnieken, observeren en rapporteren, agressiehantering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Zelfreflectie stimuleren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Coaching, supervisie, intervisie en casusbespreking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Vakmanschap verankeren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Aansluiting bij behandelvisie, begeleiding van nieuwe medewerkers en ondersteuning op de werkvloer</a:t>
            </a:r>
            <a:endParaRPr lang="nl-BE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3D7F564-4923-D783-4D33-3C905CC7A7F7}"/>
              </a:ext>
            </a:extLst>
          </p:cNvPr>
          <p:cNvSpPr txBox="1"/>
          <p:nvPr/>
        </p:nvSpPr>
        <p:spPr>
          <a:xfrm>
            <a:off x="685440" y="580875"/>
            <a:ext cx="16982640" cy="981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Forensische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vakmanschap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ontwikkelen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498476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645C6-DD56-4DA0-30C9-B0B1A13D8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E4AB49BC-C48B-7736-8125-D5B43DD677FE}"/>
              </a:ext>
            </a:extLst>
          </p:cNvPr>
          <p:cNvSpPr/>
          <p:nvPr/>
        </p:nvSpPr>
        <p:spPr>
          <a:xfrm>
            <a:off x="16503840" y="8591760"/>
            <a:ext cx="1784160" cy="1695600"/>
          </a:xfrm>
          <a:custGeom>
            <a:avLst/>
            <a:gdLst/>
            <a:ahLst/>
            <a:cxnLst/>
            <a:rect l="l" t="t" r="r" b="b"/>
            <a:pathLst>
              <a:path w="1784160" h="1695600">
                <a:moveTo>
                  <a:pt x="0" y="0"/>
                </a:moveTo>
                <a:lnTo>
                  <a:pt x="1784160" y="0"/>
                </a:lnTo>
                <a:lnTo>
                  <a:pt x="1784160" y="1695600"/>
                </a:lnTo>
                <a:lnTo>
                  <a:pt x="0" y="1695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724" b="-7648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AA2304D-3CAF-92DE-2225-1EA8F3BCE9C0}"/>
              </a:ext>
            </a:extLst>
          </p:cNvPr>
          <p:cNvSpPr txBox="1"/>
          <p:nvPr/>
        </p:nvSpPr>
        <p:spPr>
          <a:xfrm>
            <a:off x="1028699" y="1976683"/>
            <a:ext cx="14439901" cy="8056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Nieuwe functie stafmedewerker opleiding, coaching en supervisie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Herziening beleid e-</a:t>
            </a:r>
            <a:r>
              <a:rPr lang="nl-BE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learnings</a:t>
            </a:r>
            <a:endParaRPr lang="nl-BE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Eigen e-</a:t>
            </a:r>
            <a:r>
              <a:rPr lang="nl-BE" sz="28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learnings</a:t>
            </a:r>
            <a:endParaRPr lang="nl-BE" sz="28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Forensische Leerlijn (GGZ </a:t>
            </a:r>
            <a:r>
              <a:rPr lang="nl-BE" sz="28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Ecademy</a:t>
            </a: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NL)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Herziening opleidingsbeleid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Behandelinhoudelijke opleidingen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Agressiehanteringsvaardigheden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Zorgondersteunende</a:t>
            </a: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opleidingen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Uitwerking </a:t>
            </a:r>
            <a:r>
              <a:rPr lang="nl-BE" sz="3200" dirty="0" err="1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coachingsbeleid</a:t>
            </a:r>
            <a:endParaRPr lang="nl-BE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Individuele coaching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Coaching op de werkvloer: 1 op 1 of in team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Simulatietraining: rollenspel of VR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59C40FD-358F-BD4A-9ED3-EBA451E1B29D}"/>
              </a:ext>
            </a:extLst>
          </p:cNvPr>
          <p:cNvSpPr txBox="1"/>
          <p:nvPr/>
        </p:nvSpPr>
        <p:spPr>
          <a:xfrm>
            <a:off x="685440" y="580875"/>
            <a:ext cx="16982640" cy="981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Forensische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deskundigheid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ontwikkelen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B1FA67B-AD88-AB0A-EA24-478FE647CF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80"/>
          <a:stretch>
            <a:fillRect/>
          </a:stretch>
        </p:blipFill>
        <p:spPr>
          <a:xfrm>
            <a:off x="12801600" y="4260279"/>
            <a:ext cx="4276897" cy="348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2826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E084C-53B9-E0A5-C20F-08B9F94A0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DA0BD564-088F-F4A1-1920-435B502D3AF4}"/>
              </a:ext>
            </a:extLst>
          </p:cNvPr>
          <p:cNvSpPr/>
          <p:nvPr/>
        </p:nvSpPr>
        <p:spPr>
          <a:xfrm>
            <a:off x="16503840" y="8591760"/>
            <a:ext cx="1784160" cy="1695600"/>
          </a:xfrm>
          <a:custGeom>
            <a:avLst/>
            <a:gdLst/>
            <a:ahLst/>
            <a:cxnLst/>
            <a:rect l="l" t="t" r="r" b="b"/>
            <a:pathLst>
              <a:path w="1784160" h="1695600">
                <a:moveTo>
                  <a:pt x="0" y="0"/>
                </a:moveTo>
                <a:lnTo>
                  <a:pt x="1784160" y="0"/>
                </a:lnTo>
                <a:lnTo>
                  <a:pt x="1784160" y="1695600"/>
                </a:lnTo>
                <a:lnTo>
                  <a:pt x="0" y="1695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724" b="-7648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90C55D8-B2E3-99DC-FBEE-C4D5D5FA8D70}"/>
              </a:ext>
            </a:extLst>
          </p:cNvPr>
          <p:cNvSpPr txBox="1"/>
          <p:nvPr/>
        </p:nvSpPr>
        <p:spPr>
          <a:xfrm>
            <a:off x="1028699" y="1976683"/>
            <a:ext cx="15475141" cy="6569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Vakmanschap vergroot de handelingsruimte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Gedrag beter kunnen duiden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Meer alternatieven zien dan ingrijpen of afwachten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Bewuster positie innemen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Beslissingen kunnen bespreken en verantwoorden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Eerder hulp of reflectie opzoeken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Professioneel vertrouwen ontstaat niet doordat medewerkers altijd weten wat ze moeten doen, maar doordat ze complexe situaties beter leren begrijpen, bewuster kunnen handelen en achteraf samen kunnen reflecteren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A2E5BAE-19CC-C8E3-0D4C-57C29F34BA95}"/>
              </a:ext>
            </a:extLst>
          </p:cNvPr>
          <p:cNvSpPr txBox="1"/>
          <p:nvPr/>
        </p:nvSpPr>
        <p:spPr>
          <a:xfrm>
            <a:off x="685440" y="580875"/>
            <a:ext cx="16982640" cy="981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Resultaten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voor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medewerkers</a:t>
            </a:r>
            <a:endParaRPr lang="en-US" sz="6400" spc="57" dirty="0">
              <a:solidFill>
                <a:srgbClr val="79458E"/>
              </a:solidFill>
              <a:latin typeface="TT Round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20488249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716EE-CF5E-2D0C-7BA0-BB122E3F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865080" y="5003800"/>
            <a:ext cx="4937760" cy="48006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661" y="934912"/>
            <a:ext cx="16357579" cy="8411823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FDCA9F1-9B13-8517-ABB2-5C8F1A57EF64}"/>
              </a:ext>
            </a:extLst>
          </p:cNvPr>
          <p:cNvSpPr txBox="1"/>
          <p:nvPr/>
        </p:nvSpPr>
        <p:spPr>
          <a:xfrm>
            <a:off x="1302830" y="3886201"/>
            <a:ext cx="4876799" cy="29026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Resultaten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voor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medewerkers</a:t>
            </a:r>
            <a:endParaRPr lang="en-US" sz="6400" spc="57" dirty="0">
              <a:solidFill>
                <a:srgbClr val="79458E"/>
              </a:solidFill>
              <a:latin typeface="TT Rounds Condensed"/>
            </a:endParaRPr>
          </a:p>
        </p:txBody>
      </p:sp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1DA3E45F-A7C4-C0CE-86A9-D4315E9CAF7F}"/>
              </a:ext>
            </a:extLst>
          </p:cNvPr>
          <p:cNvSpPr/>
          <p:nvPr/>
        </p:nvSpPr>
        <p:spPr>
          <a:xfrm>
            <a:off x="16503840" y="8591760"/>
            <a:ext cx="1784160" cy="1695600"/>
          </a:xfrm>
          <a:custGeom>
            <a:avLst/>
            <a:gdLst/>
            <a:ahLst/>
            <a:cxnLst/>
            <a:rect l="l" t="t" r="r" b="b"/>
            <a:pathLst>
              <a:path w="1784160" h="1695600">
                <a:moveTo>
                  <a:pt x="0" y="0"/>
                </a:moveTo>
                <a:lnTo>
                  <a:pt x="1784160" y="0"/>
                </a:lnTo>
                <a:lnTo>
                  <a:pt x="1784160" y="1695600"/>
                </a:lnTo>
                <a:lnTo>
                  <a:pt x="0" y="1695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724" b="-76485"/>
            </a:stretch>
          </a:blipFill>
        </p:spPr>
        <p:txBody>
          <a:bodyPr/>
          <a:lstStyle/>
          <a:p>
            <a:endParaRPr lang="nl-NL"/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452C8BDC-16B5-C5F0-57F5-76FA0664D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78758"/>
              </p:ext>
            </p:extLst>
          </p:nvPr>
        </p:nvGraphicFramePr>
        <p:xfrm>
          <a:off x="6660960" y="1714500"/>
          <a:ext cx="10179239" cy="7246092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5341581">
                  <a:extLst>
                    <a:ext uri="{9D8B030D-6E8A-4147-A177-3AD203B41FA5}">
                      <a16:colId xmlns:a16="http://schemas.microsoft.com/office/drawing/2014/main" val="3051070153"/>
                    </a:ext>
                  </a:extLst>
                </a:gridCol>
                <a:gridCol w="4837658">
                  <a:extLst>
                    <a:ext uri="{9D8B030D-6E8A-4147-A177-3AD203B41FA5}">
                      <a16:colId xmlns:a16="http://schemas.microsoft.com/office/drawing/2014/main" val="3627115002"/>
                    </a:ext>
                  </a:extLst>
                </a:gridCol>
              </a:tblGrid>
              <a:tr h="120768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nl-NL" sz="2400" b="1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Zonder professionele bedding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nl-NL" sz="2400" b="1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Met professionele bedding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326836"/>
                  </a:ext>
                </a:extLst>
              </a:tr>
              <a:tr h="1207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“Ik weet niet wat ik moet doen.”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“Ik kan onderzoeken wat hier gebeurt.”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254124"/>
                  </a:ext>
                </a:extLst>
              </a:tr>
              <a:tr h="1207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Persoonlijk falen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Informatie over de situatie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926085"/>
                  </a:ext>
                </a:extLst>
              </a:tr>
              <a:tr h="1207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Snel handelen om spanning te stoppen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Eerst vertragen en positioneren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57981"/>
                  </a:ext>
                </a:extLst>
              </a:tr>
              <a:tr h="1207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Alleen verantwoordelijkheid dragen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Samen reflecteren en bijsturen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645667"/>
                  </a:ext>
                </a:extLst>
              </a:tr>
              <a:tr h="1207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Zekerheid zoeken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2000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Onzekerheid professioneel verdragen</a:t>
                      </a:r>
                    </a:p>
                  </a:txBody>
                  <a:tcPr marL="111856" marR="111856" marT="55928" marB="559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832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714287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A73D8-89BD-26BC-8B8F-102723B76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8443AAB1-5D08-935F-378A-0D5E53E8BF29}"/>
              </a:ext>
            </a:extLst>
          </p:cNvPr>
          <p:cNvSpPr/>
          <p:nvPr/>
        </p:nvSpPr>
        <p:spPr>
          <a:xfrm>
            <a:off x="16503840" y="8591760"/>
            <a:ext cx="1784160" cy="1695600"/>
          </a:xfrm>
          <a:custGeom>
            <a:avLst/>
            <a:gdLst/>
            <a:ahLst/>
            <a:cxnLst/>
            <a:rect l="l" t="t" r="r" b="b"/>
            <a:pathLst>
              <a:path w="1784160" h="1695600">
                <a:moveTo>
                  <a:pt x="0" y="0"/>
                </a:moveTo>
                <a:lnTo>
                  <a:pt x="1784160" y="0"/>
                </a:lnTo>
                <a:lnTo>
                  <a:pt x="1784160" y="1695600"/>
                </a:lnTo>
                <a:lnTo>
                  <a:pt x="0" y="1695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724" b="-7648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7FB63F4-C0CD-0133-447A-168BCE74C55A}"/>
              </a:ext>
            </a:extLst>
          </p:cNvPr>
          <p:cNvSpPr txBox="1"/>
          <p:nvPr/>
        </p:nvSpPr>
        <p:spPr>
          <a:xfrm>
            <a:off x="1028699" y="1976683"/>
            <a:ext cx="15475141" cy="5830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Zorgvuldig handelen met onvolledige informatie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Risico’s én behoeften blijven zien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relatie herstellen wanneer iets misloopt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Hulp vragen en beslissingen heroverwegen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Verantwoordelijkheid nemen zonder totale controle te verwachten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nl-NL" sz="32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Mét de ondersteuning van de organisatie, coaches, leidinggevenden en veerkrachtige collega’s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299CD21-DB71-59AF-4BB8-77D7624C2428}"/>
              </a:ext>
            </a:extLst>
          </p:cNvPr>
          <p:cNvSpPr txBox="1"/>
          <p:nvPr/>
        </p:nvSpPr>
        <p:spPr>
          <a:xfrm>
            <a:off x="685440" y="580875"/>
            <a:ext cx="16982640" cy="981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nl-NL" sz="6400" spc="57" dirty="0">
                <a:solidFill>
                  <a:srgbClr val="79458E"/>
                </a:solidFill>
                <a:latin typeface="TT Rounds Condensed"/>
              </a:rPr>
              <a:t>Goed genoeg is geen genoegen nemen met minder</a:t>
            </a:r>
            <a:endParaRPr lang="en-US" sz="6400" spc="57" dirty="0">
              <a:solidFill>
                <a:srgbClr val="79458E"/>
              </a:solidFill>
              <a:latin typeface="TT Round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65301953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06ADE-693B-EB8B-1B7F-A6EFBC32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Bollen_Los-01.png">
            <a:extLst>
              <a:ext uri="{FF2B5EF4-FFF2-40B4-BE49-F238E27FC236}">
                <a16:creationId xmlns:a16="http://schemas.microsoft.com/office/drawing/2014/main" id="{C4CD8EB8-4431-9816-ED9D-6AC5E6EDD06E}"/>
              </a:ext>
            </a:extLst>
          </p:cNvPr>
          <p:cNvSpPr/>
          <p:nvPr/>
        </p:nvSpPr>
        <p:spPr>
          <a:xfrm>
            <a:off x="16503840" y="8591760"/>
            <a:ext cx="1784160" cy="1695600"/>
          </a:xfrm>
          <a:custGeom>
            <a:avLst/>
            <a:gdLst/>
            <a:ahLst/>
            <a:cxnLst/>
            <a:rect l="l" t="t" r="r" b="b"/>
            <a:pathLst>
              <a:path w="1784160" h="1695600">
                <a:moveTo>
                  <a:pt x="0" y="0"/>
                </a:moveTo>
                <a:lnTo>
                  <a:pt x="1784160" y="0"/>
                </a:lnTo>
                <a:lnTo>
                  <a:pt x="1784160" y="1695600"/>
                </a:lnTo>
                <a:lnTo>
                  <a:pt x="0" y="1695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724" b="-7648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9F4DCDB-1B82-00C4-4118-C72E8E1F7B81}"/>
              </a:ext>
            </a:extLst>
          </p:cNvPr>
          <p:cNvSpPr txBox="1"/>
          <p:nvPr/>
        </p:nvSpPr>
        <p:spPr>
          <a:xfrm>
            <a:off x="1447800" y="3057226"/>
            <a:ext cx="15240000" cy="53787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Uitdragen van onze visie op kennisdelen en opleiding naar het netwerk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Samenwerking en kennisdeling binnen het netwerk als sleutel tot betere zorg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32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Visie: 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het versterken van de kwaliteit van zorg in het bredere forensisch werkveld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het verbinden van zorgverleners en instellingen die gelijkaardige uitdagingen delen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800" dirty="0">
                <a:solidFill>
                  <a:srgbClr val="6E6F7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het uitbouwen van praktijkgericht onderzoek dat mee richting geeft aan de toekomst van de forensische zorg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800" b="1" u="sng" dirty="0">
                <a:solidFill>
                  <a:srgbClr val="000000"/>
                </a:solidFill>
                <a:effectLst/>
                <a:latin typeface="Open Sans" panose="020B0606030504020204" pitchFamily="34" charset="0"/>
                <a:hlinkClick r:id="rId4"/>
              </a:rPr>
              <a:t>info@expertisecentrum-fpcag.be</a:t>
            </a:r>
            <a:endParaRPr lang="nl-BE" sz="2800" dirty="0">
              <a:solidFill>
                <a:srgbClr val="6E6F7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86D8C9C-428A-E15F-ACFB-BB908200C011}"/>
              </a:ext>
            </a:extLst>
          </p:cNvPr>
          <p:cNvSpPr txBox="1"/>
          <p:nvPr/>
        </p:nvSpPr>
        <p:spPr>
          <a:xfrm>
            <a:off x="685440" y="580875"/>
            <a:ext cx="16982640" cy="193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Opstart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Expertisecentrum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voor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de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forensische</a:t>
            </a:r>
            <a:r>
              <a:rPr lang="en-US" sz="6400" spc="57" dirty="0">
                <a:solidFill>
                  <a:srgbClr val="79458E"/>
                </a:solidFill>
                <a:latin typeface="TT Rounds Condensed"/>
              </a:rPr>
              <a:t> </a:t>
            </a:r>
            <a:r>
              <a:rPr lang="en-US" sz="6400" spc="57" dirty="0" err="1">
                <a:solidFill>
                  <a:srgbClr val="79458E"/>
                </a:solidFill>
                <a:latin typeface="TT Rounds Condensed"/>
              </a:rPr>
              <a:t>hulpverlener</a:t>
            </a:r>
            <a:endParaRPr lang="en-US" sz="6400" spc="57" dirty="0">
              <a:solidFill>
                <a:srgbClr val="79458E"/>
              </a:solidFill>
              <a:latin typeface="TT Round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407509547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Bollen_Los-01.png"/>
          <p:cNvSpPr/>
          <p:nvPr/>
        </p:nvSpPr>
        <p:spPr>
          <a:xfrm>
            <a:off x="10686099" y="3070186"/>
            <a:ext cx="7601901" cy="7216814"/>
          </a:xfrm>
          <a:custGeom>
            <a:avLst/>
            <a:gdLst/>
            <a:ahLst/>
            <a:cxnLst/>
            <a:rect l="l" t="t" r="r" b="b"/>
            <a:pathLst>
              <a:path w="7601901" h="7216814">
                <a:moveTo>
                  <a:pt x="0" y="0"/>
                </a:moveTo>
                <a:lnTo>
                  <a:pt x="7601901" y="0"/>
                </a:lnTo>
                <a:lnTo>
                  <a:pt x="7601901" y="7216814"/>
                </a:lnTo>
                <a:lnTo>
                  <a:pt x="0" y="7216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554" b="-7649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>
            <a:off x="1400015" y="4385847"/>
            <a:ext cx="1530613" cy="1515307"/>
          </a:xfrm>
          <a:custGeom>
            <a:avLst/>
            <a:gdLst/>
            <a:ahLst/>
            <a:cxnLst/>
            <a:rect l="l" t="t" r="r" b="b"/>
            <a:pathLst>
              <a:path w="1530613" h="1515307">
                <a:moveTo>
                  <a:pt x="0" y="0"/>
                </a:moveTo>
                <a:lnTo>
                  <a:pt x="1530613" y="0"/>
                </a:lnTo>
                <a:lnTo>
                  <a:pt x="1530613" y="1515306"/>
                </a:lnTo>
                <a:lnTo>
                  <a:pt x="0" y="15153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TextBox 4"/>
          <p:cNvSpPr txBox="1"/>
          <p:nvPr/>
        </p:nvSpPr>
        <p:spPr>
          <a:xfrm>
            <a:off x="3317828" y="4639507"/>
            <a:ext cx="9031777" cy="9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67"/>
              </a:lnSpc>
            </a:pPr>
            <a:r>
              <a:rPr lang="en-US" sz="6399" spc="179">
                <a:solidFill>
                  <a:srgbClr val="79468E"/>
                </a:solidFill>
                <a:latin typeface="TT Rounds Condensed"/>
              </a:rPr>
              <a:t>Vragen?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647</Words>
  <Application>Microsoft Office PowerPoint</Application>
  <PresentationFormat>Aangepast</PresentationFormat>
  <Paragraphs>150</Paragraphs>
  <Slides>15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2" baseType="lpstr">
      <vt:lpstr>TT Rounds Condensed</vt:lpstr>
      <vt:lpstr>Courier New</vt:lpstr>
      <vt:lpstr>Calibri</vt:lpstr>
      <vt:lpstr>Open Sans</vt:lpstr>
      <vt:lpstr>Wingdings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FPC Antwerpen_Algemene presentatie</dc:title>
  <dc:creator>Naegels, Wendy</dc:creator>
  <cp:lastModifiedBy>Naegels, Wendy</cp:lastModifiedBy>
  <cp:revision>20</cp:revision>
  <dcterms:created xsi:type="dcterms:W3CDTF">2006-08-16T00:00:00Z</dcterms:created>
  <dcterms:modified xsi:type="dcterms:W3CDTF">2026-09-08T09:26:25Z</dcterms:modified>
  <dc:identifier>DAGCAOQj0y4</dc:identifier>
</cp:coreProperties>
</file>