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89" r:id="rId4"/>
    <p:sldId id="308" r:id="rId5"/>
    <p:sldId id="300" r:id="rId6"/>
    <p:sldId id="301" r:id="rId7"/>
    <p:sldId id="307" r:id="rId8"/>
    <p:sldId id="292" r:id="rId9"/>
    <p:sldId id="313" r:id="rId10"/>
    <p:sldId id="314" r:id="rId11"/>
    <p:sldId id="315" r:id="rId12"/>
    <p:sldId id="316" r:id="rId13"/>
    <p:sldId id="302" r:id="rId14"/>
    <p:sldId id="304" r:id="rId15"/>
    <p:sldId id="317" r:id="rId16"/>
    <p:sldId id="261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678FB-545C-4999-B48A-9BF2DC2CC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0657C9-558C-4689-BC3D-90241A22A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CEF996-C60C-4863-9133-707242093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6EA890-2F31-42B0-A9DA-E9B7E902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44503B-502B-4992-9C90-F0E64403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99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9DCA2-74E7-4EBE-AD71-C77407F1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960EF8-3EB0-4EF4-83F1-D9414528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364794-257C-44E5-B9B6-6AB3BBFE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0F2EC8-2D3F-4C88-ADC0-E519785A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D2CE99-143A-4247-8D16-B2A2A5F2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442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2A0F745-FC20-4F6E-9015-B5FD0299F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B66CBE-441C-4407-84C0-328BCE283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DB7917-4CB8-4700-9284-93FA4D8D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9074CE-48C1-4EAA-A05B-8F38E01B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F2148C-C1A0-4E32-B9E2-2F5A27B1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015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8177A5-A52C-5B46-96B5-B0ED0A1396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3200" cy="1651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8A0243-A738-4655-880E-112DC4445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Slidetitel hier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CCB5D9-BDF5-4583-900A-82289786B4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9pPr>
              <a:defRPr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Voorbeeld van een alinea met tekst.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7BDC6B-FD47-4A8C-85AB-165F89EE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3797" y="6202800"/>
            <a:ext cx="4114800" cy="2153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126399-A3EB-458F-A02A-4601FFCF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600" y="6202800"/>
            <a:ext cx="399354" cy="215310"/>
          </a:xfrm>
        </p:spPr>
        <p:txBody>
          <a:bodyPr/>
          <a:lstStyle>
            <a:lvl1pPr algn="l">
              <a:defRPr/>
            </a:lvl1pPr>
          </a:lstStyle>
          <a:p>
            <a:fld id="{2B709349-C397-41FB-91EE-DB954938411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36020A0F-53F7-9C4C-A1CE-0FA209582D1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64000"/>
            <a:ext cx="11174400" cy="30777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Eventueel kan je een ondertitel plaatsen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A6D35EB-36D3-40DD-3574-548ABCC0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78049" y="5710243"/>
            <a:ext cx="1003951" cy="6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608A44-89C1-134A-96B3-F62C171B5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5336" y="0"/>
            <a:ext cx="8526665" cy="6858000"/>
          </a:xfrm>
          <a:custGeom>
            <a:avLst/>
            <a:gdLst>
              <a:gd name="connsiteX0" fmla="*/ 2385932 w 8526665"/>
              <a:gd name="connsiteY0" fmla="*/ 0 h 6858000"/>
              <a:gd name="connsiteX1" fmla="*/ 8526665 w 8526665"/>
              <a:gd name="connsiteY1" fmla="*/ 0 h 6858000"/>
              <a:gd name="connsiteX2" fmla="*/ 8526665 w 8526665"/>
              <a:gd name="connsiteY2" fmla="*/ 6858000 h 6858000"/>
              <a:gd name="connsiteX3" fmla="*/ 0 w 8526665"/>
              <a:gd name="connsiteY3" fmla="*/ 6858000 h 6858000"/>
              <a:gd name="connsiteX4" fmla="*/ 2385932 w 852666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6665" h="6858000">
                <a:moveTo>
                  <a:pt x="2385932" y="0"/>
                </a:moveTo>
                <a:lnTo>
                  <a:pt x="8526665" y="0"/>
                </a:lnTo>
                <a:lnTo>
                  <a:pt x="8526665" y="6858000"/>
                </a:lnTo>
                <a:lnTo>
                  <a:pt x="0" y="6858000"/>
                </a:lnTo>
                <a:cubicBezTo>
                  <a:pt x="1796874" y="5659184"/>
                  <a:pt x="1002601" y="1562100"/>
                  <a:pt x="2385932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E9F729-5B11-4C1F-8CB5-8CF9C9B91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600" y="2930400"/>
            <a:ext cx="3726000" cy="1246495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je presentatietitel hier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F15776-8ED4-4E96-AE47-6F300A6A88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5938422"/>
            <a:ext cx="3830877" cy="230832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First Name Last Name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8504C8-CDF9-41D4-A746-DF059151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65222"/>
            <a:ext cx="2743200" cy="215310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37FBA4C-B2E8-BB42-0640-416EEB148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915" y="503723"/>
            <a:ext cx="2257159" cy="14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3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579D20-E97A-174C-1020-5F7F337F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2FBEC7-6041-C64A-BF0B-5137DFD4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507600"/>
            <a:ext cx="5587200" cy="33239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Plaats</a:t>
            </a:r>
            <a:r>
              <a:rPr lang="en-GB" dirty="0"/>
              <a:t> je </a:t>
            </a:r>
            <a:r>
              <a:rPr lang="en-GB" dirty="0" err="1"/>
              <a:t>eindgroet</a:t>
            </a:r>
            <a:r>
              <a:rPr lang="en-GB" dirty="0"/>
              <a:t> </a:t>
            </a:r>
            <a:r>
              <a:rPr lang="en-GB" dirty="0" err="1"/>
              <a:t>hier</a:t>
            </a:r>
            <a:endParaRPr lang="nl-NL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667F772A-526E-9855-B420-29106C0243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29868" y="4918576"/>
            <a:ext cx="2257158" cy="14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57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object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51E51F79-C700-6CB7-6FA9-78F19FB04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3200" cy="1651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8A0243-A738-4655-880E-112DC4445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Slidetitel hier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CCB5D9-BDF5-4583-900A-82289786B4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0400" y="2120400"/>
            <a:ext cx="6415200" cy="2608406"/>
          </a:xfrm>
        </p:spPr>
        <p:txBody>
          <a:bodyPr/>
          <a:lstStyle>
            <a:lvl9pPr>
              <a:defRPr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Voorbeeld van een alinea met tekst.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7BDC6B-FD47-4A8C-85AB-165F89EE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6597" y="6202800"/>
            <a:ext cx="4114800" cy="2153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126399-A3EB-458F-A02A-4601FFCF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70400" y="6202800"/>
            <a:ext cx="399354" cy="215310"/>
          </a:xfrm>
        </p:spPr>
        <p:txBody>
          <a:bodyPr/>
          <a:lstStyle>
            <a:lvl1pPr algn="l">
              <a:defRPr/>
            </a:lvl1pPr>
          </a:lstStyle>
          <a:p>
            <a:fld id="{2B709349-C397-41FB-91EE-DB954938411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36020A0F-53F7-9C4C-A1CE-0FA209582D1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64000"/>
            <a:ext cx="11174400" cy="30777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Eventueel kan je een ondertitel plaatsen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F1FA929-4AD5-3245-B509-2E1DB77F88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6400" y="2120400"/>
            <a:ext cx="4050000" cy="4230000"/>
          </a:xfrm>
          <a:custGeom>
            <a:avLst/>
            <a:gdLst>
              <a:gd name="connsiteX0" fmla="*/ 0 w 4050000"/>
              <a:gd name="connsiteY0" fmla="*/ 0 h 4179600"/>
              <a:gd name="connsiteX1" fmla="*/ 3606687 w 4050000"/>
              <a:gd name="connsiteY1" fmla="*/ 0 h 4179600"/>
              <a:gd name="connsiteX2" fmla="*/ 4050000 w 4050000"/>
              <a:gd name="connsiteY2" fmla="*/ 443313 h 4179600"/>
              <a:gd name="connsiteX3" fmla="*/ 4050000 w 4050000"/>
              <a:gd name="connsiteY3" fmla="*/ 4179600 h 4179600"/>
              <a:gd name="connsiteX4" fmla="*/ 443313 w 4050000"/>
              <a:gd name="connsiteY4" fmla="*/ 4179600 h 4179600"/>
              <a:gd name="connsiteX5" fmla="*/ 0 w 4050000"/>
              <a:gd name="connsiteY5" fmla="*/ 3736287 h 41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0000" h="4179600">
                <a:moveTo>
                  <a:pt x="0" y="0"/>
                </a:moveTo>
                <a:lnTo>
                  <a:pt x="3606687" y="0"/>
                </a:lnTo>
                <a:cubicBezTo>
                  <a:pt x="3851522" y="0"/>
                  <a:pt x="4050000" y="198478"/>
                  <a:pt x="4050000" y="443313"/>
                </a:cubicBezTo>
                <a:lnTo>
                  <a:pt x="4050000" y="4179600"/>
                </a:lnTo>
                <a:lnTo>
                  <a:pt x="443313" y="4179600"/>
                </a:lnTo>
                <a:cubicBezTo>
                  <a:pt x="198478" y="4179600"/>
                  <a:pt x="0" y="3981122"/>
                  <a:pt x="0" y="3736287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6434361-C3BB-4478-2C55-909BD7D2B1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78049" y="5710243"/>
            <a:ext cx="1003951" cy="6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4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573B8-645E-42DA-8DCE-0E4E52E9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21C246-74F1-43C7-AD3B-D082A55A9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8CD997-B80F-4AEA-A3FC-F4CF883A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A7870D-2003-4228-BB34-F4ABDC20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F8C73D-BBB3-4CDC-836F-6055C4B2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94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1E34B-524E-424B-A403-5E5CF62F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F664E4-C4DF-41C6-8036-783440A94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FFADD0-CDB6-468C-8D04-D0A3A15C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C452A1-CC39-4465-8C29-65B4891D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BC714E-7891-4778-9507-E6F56BED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504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D6341-578A-4FF6-8EC3-BCFB0E6D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20719D-9D2E-4E6B-98F6-691B426CE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C86850-B612-4D34-9F20-0F52E9733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7836CB-4BE1-42A2-A684-F3BCC97A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B57D65-85BD-4817-976C-79956A47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D9F30F-8E29-4DE5-B175-8CC685B8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288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A78E4-6429-41A3-B6FA-79D28A76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8DDF36-B659-47A6-B2B6-323049AB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E39E3E-C090-4835-8BD1-0BB91EF3C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9F244FF-8395-4BAD-8112-0C5E8801E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93010CF-7DF8-470E-BA21-C319E05BF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96BEB39-C92D-4E95-9056-A69C1C03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57AFF8C-0002-4310-91AF-E53D1BD2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D0059B-001A-4F8C-902E-D406BBCB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697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8A1B4-ACD5-4B77-82C2-BE9F352E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959F5C-F2D5-418A-8C2F-68463CE5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8695B2-8225-461A-8F15-099CA047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501BD3-6437-4AD1-8A67-FB7CF310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14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D4BA887-630B-4A02-BD65-82C09F69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EE2426-EFCB-42D4-80BF-E837516C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05CE55-4930-4D8D-B5E2-04612676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332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AC80A-D563-4B94-B461-91537082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306440-1909-4BC2-81CB-FC0C20E7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A66668-DC38-4F6F-A45C-59BF0874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402FA3-B50E-4340-8438-EEF98D55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F38B14-60B5-452B-8129-C403D2D5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C3FB56-F5EA-42F9-A690-561C04B1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421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40523-D055-49F0-9079-AF754A91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8FFB21-0FE2-48A4-B1EA-8F674211F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7DF713-4385-49C6-8B1E-C0E553EDB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329214-401F-472A-8A45-AEAB2055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6FEACF-4F92-4963-ADD2-96762545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104888-9BD2-431E-B6D6-AF595444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919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2C4F08B-11DA-42C0-BC46-7BB3E7FB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6BB146-BDA7-4143-8B4F-5B4EECC1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4F32BC-0906-48BC-A19A-D153224D9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3375-7E24-4058-BD4B-AF00354F4394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3ABAC-AFDE-401F-BD91-373494EE5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0E3ADD-1AFB-49C9-957B-8AC13BEE9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1D2A7-25D7-4336-99F9-0B603AFFDA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492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8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33204-34FE-1746-89DA-D32D055A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Isabelle Van Hecke</a:t>
            </a:r>
          </a:p>
          <a:p>
            <a:r>
              <a:rPr lang="nl-BE" dirty="0"/>
              <a:t>10/09/24</a:t>
            </a:r>
          </a:p>
        </p:txBody>
      </p:sp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r="8624"/>
          <a:stretch>
            <a:fillRect/>
          </a:stretch>
        </p:blipFill>
        <p:spPr/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D5A1AA2-4326-4193-A940-B6952D900429}"/>
              </a:ext>
            </a:extLst>
          </p:cNvPr>
          <p:cNvSpPr txBox="1"/>
          <p:nvPr/>
        </p:nvSpPr>
        <p:spPr>
          <a:xfrm>
            <a:off x="100218" y="2911697"/>
            <a:ext cx="46913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600" dirty="0"/>
              <a:t>Familie en thuis:</a:t>
            </a:r>
          </a:p>
          <a:p>
            <a:pPr algn="ctr"/>
            <a:r>
              <a:rPr lang="nl-BE" sz="2400" dirty="0"/>
              <a:t>Liefst méér </a:t>
            </a:r>
          </a:p>
          <a:p>
            <a:pPr algn="ctr"/>
            <a:r>
              <a:rPr lang="nl-BE" sz="2400" dirty="0"/>
              <a:t>dan het meest bekeken programma </a:t>
            </a:r>
          </a:p>
          <a:p>
            <a:pPr algn="ctr"/>
            <a:r>
              <a:rPr lang="nl-BE" sz="2400" dirty="0"/>
              <a:t>tijdens een opname.</a:t>
            </a:r>
          </a:p>
          <a:p>
            <a:pPr algn="ctr"/>
            <a:endParaRPr lang="nl-BE" sz="3600" dirty="0"/>
          </a:p>
          <a:p>
            <a:pPr algn="ctr"/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20534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9E48D-E72B-41FA-8200-98577CC4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5" y="38555"/>
            <a:ext cx="10515600" cy="1325563"/>
          </a:xfrm>
        </p:spPr>
        <p:txBody>
          <a:bodyPr>
            <a:normAutofit/>
          </a:bodyPr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Nood aan betrekken families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EB5D65-0EAC-4C1D-8F03-44055F7333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375472" y="470517"/>
            <a:ext cx="1608804" cy="230820"/>
          </a:xfrm>
        </p:spPr>
        <p:txBody>
          <a:bodyPr>
            <a:normAutofit fontScale="55000" lnSpcReduction="20000"/>
          </a:bodyPr>
          <a:lstStyle/>
          <a:p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16CA33-33A9-46A9-93B5-260749FB22C6}"/>
              </a:ext>
            </a:extLst>
          </p:cNvPr>
          <p:cNvSpPr txBox="1"/>
          <p:nvPr/>
        </p:nvSpPr>
        <p:spPr>
          <a:xfrm>
            <a:off x="923276" y="1961965"/>
            <a:ext cx="99785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Richtlijnen:</a:t>
            </a:r>
          </a:p>
          <a:p>
            <a:endParaRPr lang="nl-BE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b="0" i="0" dirty="0">
                <a:solidFill>
                  <a:srgbClr val="323232"/>
                </a:solidFill>
                <a:effectLst/>
                <a:latin typeface="source-sans-pro"/>
              </a:rPr>
              <a:t>De Familiereflex is gebaseerd op de multidisciplinaire richtlijn</a:t>
            </a:r>
            <a:r>
              <a:rPr lang="nl-BE" sz="2400" dirty="0"/>
              <a:t> geschreven om naasten sterker te betrekken in de geestelijke gezondheidszorg </a:t>
            </a:r>
            <a:r>
              <a:rPr lang="nl-BE" sz="1600" dirty="0"/>
              <a:t>(</a:t>
            </a:r>
            <a:r>
              <a:rPr lang="nl-BE" sz="1600" b="0" i="0" dirty="0">
                <a:solidFill>
                  <a:srgbClr val="323232"/>
                </a:solidFill>
                <a:effectLst/>
                <a:latin typeface="source-sans-pro"/>
              </a:rPr>
              <a:t> door </a:t>
            </a:r>
            <a:r>
              <a:rPr lang="nl-BE" sz="1600" dirty="0"/>
              <a:t>Steunpunt Welzijn, Volksgezondheid en Gezin)</a:t>
            </a:r>
          </a:p>
          <a:p>
            <a:endParaRPr lang="nl-BE" sz="2400" dirty="0"/>
          </a:p>
          <a:p>
            <a:pPr algn="ctr"/>
            <a: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Familie kan pas echt van betekenis zijn als we met z’n allen de klik maken om familie als gelijkwaardige partner in de zorg te zien. </a:t>
            </a:r>
            <a:b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 </a:t>
            </a:r>
            <a:r>
              <a:rPr lang="nl-BE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reflex</a:t>
            </a:r>
            <a: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kunnen we maken door familie vriendelijk te</a:t>
            </a:r>
            <a:r>
              <a:rPr lang="nl-BE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bejegenen, informeren, ondersteunen en betrekken</a:t>
            </a:r>
            <a: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 drie partijen als </a:t>
            </a:r>
            <a:r>
              <a:rPr lang="nl-BE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samenwerkende partners in de zorg</a:t>
            </a:r>
            <a: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zijn:</a:t>
            </a:r>
            <a:b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 zorggebruiker ,de familie /naasten en de hulpverlener. </a:t>
            </a:r>
            <a:b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Hoe beter de samenwerking tussen deze drie partijen, hoe </a:t>
            </a:r>
            <a:r>
              <a:rPr lang="nl-BE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meer kans op herstel</a:t>
            </a:r>
            <a:r>
              <a:rPr lang="nl-BE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67869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9E48D-E72B-41FA-8200-98577CC4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5" y="38555"/>
            <a:ext cx="10515600" cy="1325563"/>
          </a:xfrm>
        </p:spPr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Praktijk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EB5D65-0EAC-4C1D-8F03-44055F7333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375472" y="470517"/>
            <a:ext cx="1608804" cy="230820"/>
          </a:xfrm>
        </p:spPr>
        <p:txBody>
          <a:bodyPr>
            <a:normAutofit fontScale="55000" lnSpcReduction="20000"/>
          </a:bodyPr>
          <a:lstStyle/>
          <a:p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74396B-13E0-437D-9173-13D991B0A112}"/>
              </a:ext>
            </a:extLst>
          </p:cNvPr>
          <p:cNvSpPr txBox="1"/>
          <p:nvPr/>
        </p:nvSpPr>
        <p:spPr>
          <a:xfrm>
            <a:off x="1384916" y="2121763"/>
            <a:ext cx="101294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>
                <a:latin typeface="Arial" panose="020B0604020202020204" pitchFamily="34" charset="0"/>
                <a:cs typeface="Arial" panose="020B0604020202020204" pitchFamily="34" charset="0"/>
              </a:rPr>
              <a:t>Quickscan</a:t>
            </a: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 resultaat : niet schitterend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Bij elke opname familie/naaste uitnodigen voor </a:t>
            </a:r>
            <a:r>
              <a:rPr lang="nl-B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individueel gesprek </a:t>
            </a: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Familie-avond</a:t>
            </a: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 om de veertien dagen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Indien nodig systeemtherapie</a:t>
            </a:r>
          </a:p>
        </p:txBody>
      </p:sp>
    </p:spTree>
    <p:extLst>
      <p:ext uri="{BB962C8B-B14F-4D97-AF65-F5344CB8AC3E}">
        <p14:creationId xmlns:p14="http://schemas.microsoft.com/office/powerpoint/2010/main" val="2716410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9E48D-E72B-41FA-8200-98577CC4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5" y="38555"/>
            <a:ext cx="10515600" cy="1325563"/>
          </a:xfrm>
        </p:spPr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Praktijk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2AA5D02-8A29-4F34-A25B-131B069E8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0" y="1434784"/>
            <a:ext cx="3782774" cy="52958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1F64222-5AFB-4DF6-A7C5-9C728EDB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54" y="1445515"/>
            <a:ext cx="3782774" cy="528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3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9E48D-E72B-41FA-8200-98577CC4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Praktijk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3A99E9-9DC7-41EE-90CC-2231669A80E2}"/>
              </a:ext>
            </a:extLst>
          </p:cNvPr>
          <p:cNvSpPr txBox="1"/>
          <p:nvPr/>
        </p:nvSpPr>
        <p:spPr>
          <a:xfrm>
            <a:off x="1047565" y="2370338"/>
            <a:ext cx="68091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Opbouw familieavond :</a:t>
            </a:r>
          </a:p>
          <a:p>
            <a:endParaRPr lang="nl-BE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Welkom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Voorstelling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Voorstelling 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Kort een thema belichten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Samen doen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Afsluiten met een krachtmoment</a:t>
            </a:r>
          </a:p>
        </p:txBody>
      </p:sp>
    </p:spTree>
    <p:extLst>
      <p:ext uri="{BB962C8B-B14F-4D97-AF65-F5344CB8AC3E}">
        <p14:creationId xmlns:p14="http://schemas.microsoft.com/office/powerpoint/2010/main" val="84916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9E48D-E72B-41FA-8200-98577CC4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Praktijk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EB5D65-0EAC-4C1D-8F03-44055F7333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375472" y="470517"/>
            <a:ext cx="1608804" cy="230820"/>
          </a:xfrm>
        </p:spPr>
        <p:txBody>
          <a:bodyPr>
            <a:normAutofit fontScale="55000" lnSpcReduction="20000"/>
          </a:bodyPr>
          <a:lstStyle/>
          <a:p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1B55125-AA69-4402-B494-2648A71B61A2}"/>
              </a:ext>
            </a:extLst>
          </p:cNvPr>
          <p:cNvSpPr txBox="1"/>
          <p:nvPr/>
        </p:nvSpPr>
        <p:spPr>
          <a:xfrm>
            <a:off x="1145218" y="2317072"/>
            <a:ext cx="95079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hebben we geleerd qua aanpak :</a:t>
            </a:r>
          </a:p>
          <a:p>
            <a:endParaRPr lang="nl-BE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Persoonlijk uitnodigen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Afstemmen op de families die verwacht worden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Vast stramien, maar flexibel qua thema’s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Normaal aanwezigheid patiënt met zijn naasten, maar indien te moeilijk of thema specifiek voor naasten kan het ook zonder patiënten</a:t>
            </a:r>
          </a:p>
        </p:txBody>
      </p:sp>
    </p:spTree>
    <p:extLst>
      <p:ext uri="{BB962C8B-B14F-4D97-AF65-F5344CB8AC3E}">
        <p14:creationId xmlns:p14="http://schemas.microsoft.com/office/powerpoint/2010/main" val="144746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9E48D-E72B-41FA-8200-98577CC4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Uitdagingen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EB5D65-0EAC-4C1D-8F03-44055F7333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375472" y="470517"/>
            <a:ext cx="1608804" cy="230820"/>
          </a:xfrm>
        </p:spPr>
        <p:txBody>
          <a:bodyPr>
            <a:normAutofit fontScale="55000" lnSpcReduction="20000"/>
          </a:bodyPr>
          <a:lstStyle/>
          <a:p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1B55125-AA69-4402-B494-2648A71B61A2}"/>
              </a:ext>
            </a:extLst>
          </p:cNvPr>
          <p:cNvSpPr txBox="1"/>
          <p:nvPr/>
        </p:nvSpPr>
        <p:spPr>
          <a:xfrm>
            <a:off x="838200" y="1864311"/>
            <a:ext cx="95079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Paaz = korte opnames, dus alle families individueel zien is heel arbeidsintensief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Familie-avond =heterogene groep : </a:t>
            </a:r>
          </a:p>
          <a:p>
            <a:pPr lvl="2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-afstemmen op iedereen is moeilijk</a:t>
            </a:r>
          </a:p>
          <a:p>
            <a:pPr lvl="2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-flexibel omgaan met thema vraagt elke keer voorbereiding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Het wordt pijnlijk duidelijk dat er patiënten zijn die echt geen naasten hebben en dus niemand kunnen uitnodigen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Familie-avond gaat niet door in afwezigheid arts of psycholoog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Voorlopig enkel voor OPSTAP groep binnen PAAZ</a:t>
            </a:r>
          </a:p>
        </p:txBody>
      </p:sp>
    </p:spTree>
    <p:extLst>
      <p:ext uri="{BB962C8B-B14F-4D97-AF65-F5344CB8AC3E}">
        <p14:creationId xmlns:p14="http://schemas.microsoft.com/office/powerpoint/2010/main" val="180321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F8B0-EE54-E947-9CDA-F44B3AC2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D8A9-B284-F140-ACDC-F9743F091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501" y="2120399"/>
            <a:ext cx="6415200" cy="3943049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endParaRPr lang="nl-NL" dirty="0"/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Voorstelling OPSTAP project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Nood aan betrekken familie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praktijk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uitdagingen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6E249-2F69-CE47-9B11-1653AB9C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349-C397-41FB-91EE-DB954938411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6B6D9-5750-CA41-9C1F-E28E772DB2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 flipH="1">
            <a:off x="13183339" y="621437"/>
            <a:ext cx="195308" cy="106532"/>
          </a:xfrm>
        </p:spPr>
        <p:txBody>
          <a:bodyPr>
            <a:normAutofit fontScale="25000" lnSpcReduction="20000"/>
          </a:bodyPr>
          <a:lstStyle/>
          <a:p>
            <a:r>
              <a:rPr lang="nl-NL" dirty="0"/>
              <a:t>Ondertitel van de pagina</a:t>
            </a:r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 b="152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978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F91BA-76BC-425B-83A4-3148C094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701336"/>
            <a:ext cx="6690064" cy="319596"/>
          </a:xfrm>
        </p:spPr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46ACF-0E45-4489-98D3-44AD3E7D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1996437"/>
            <a:ext cx="11025851" cy="4306708"/>
          </a:xfrm>
        </p:spPr>
        <p:txBody>
          <a:bodyPr>
            <a:normAutofit fontScale="92500"/>
          </a:bodyPr>
          <a:lstStyle/>
          <a:p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Eind 2016 : per provincie budget voor de versterking van het GGZ-aanbod voor volwassenen met een verstandelijke beperking en bijkomende psychische en/of gedragsproblemen</a:t>
            </a:r>
          </a:p>
          <a:p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4crisisbedden en </a:t>
            </a:r>
            <a:r>
              <a:rPr lang="nl-BE" sz="2600" dirty="0" err="1">
                <a:latin typeface="Arial" panose="020B0604020202020204" pitchFamily="34" charset="0"/>
                <a:cs typeface="Arial" panose="020B0604020202020204" pitchFamily="34" charset="0"/>
              </a:rPr>
              <a:t>Outreachteam</a:t>
            </a:r>
            <a:endParaRPr lang="nl-B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Samenwerkingsverband PZ Multiversum, PC </a:t>
            </a:r>
            <a:r>
              <a:rPr lang="nl-NL" sz="2600" dirty="0" err="1">
                <a:latin typeface="Arial" panose="020B0604020202020204" pitchFamily="34" charset="0"/>
                <a:cs typeface="Arial" panose="020B0604020202020204" pitchFamily="34" charset="0"/>
              </a:rPr>
              <a:t>Bethaniëen</a:t>
            </a: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 en PAAZ Mechelen</a:t>
            </a:r>
          </a:p>
          <a:p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600" dirty="0">
                <a:latin typeface="Arial" panose="020B0604020202020204" pitchFamily="34" charset="0"/>
                <a:cs typeface="Arial" panose="020B0604020202020204" pitchFamily="34" charset="0"/>
              </a:rPr>
              <a:t>Samenwerking tussen ziekenhuizen, VAPH voorzieningen, CGGZ, ambulante hulpverleners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4352EC-E0DD-469E-A2E7-4E2DE1ACF2A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346230"/>
            <a:ext cx="9978227" cy="1277344"/>
          </a:xfrm>
        </p:spPr>
        <p:txBody>
          <a:bodyPr>
            <a:no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OPSTAP</a:t>
            </a:r>
          </a:p>
        </p:txBody>
      </p:sp>
    </p:spTree>
    <p:extLst>
      <p:ext uri="{BB962C8B-B14F-4D97-AF65-F5344CB8AC3E}">
        <p14:creationId xmlns:p14="http://schemas.microsoft.com/office/powerpoint/2010/main" val="76190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F91BA-76BC-425B-83A4-3148C094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701336"/>
            <a:ext cx="6690064" cy="319596"/>
          </a:xfrm>
        </p:spPr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46ACF-0E45-4489-98D3-44AD3E7D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70" y="1898126"/>
            <a:ext cx="107410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Zorgtraject binnen de PAAZ voor mensen met een verstandelijke beperking  </a:t>
            </a:r>
            <a:b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= erkenning voor bijzondere mensen met aandacht voor eigen noden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4352EC-E0DD-469E-A2E7-4E2DE1ACF2A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346230"/>
            <a:ext cx="9978227" cy="1277344"/>
          </a:xfrm>
        </p:spPr>
        <p:txBody>
          <a:bodyPr>
            <a:no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OPSTAP</a:t>
            </a:r>
          </a:p>
        </p:txBody>
      </p:sp>
    </p:spTree>
    <p:extLst>
      <p:ext uri="{BB962C8B-B14F-4D97-AF65-F5344CB8AC3E}">
        <p14:creationId xmlns:p14="http://schemas.microsoft.com/office/powerpoint/2010/main" val="23733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F91BA-76BC-425B-83A4-3148C094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701336"/>
            <a:ext cx="6690064" cy="319596"/>
          </a:xfrm>
        </p:spPr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46ACF-0E45-4489-98D3-44AD3E7D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55" y="2351544"/>
            <a:ext cx="10741090" cy="4351338"/>
          </a:xfrm>
        </p:spPr>
        <p:txBody>
          <a:bodyPr/>
          <a:lstStyle/>
          <a:p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OPSTAP is meer dan een therapiegroep op PAAZ</a:t>
            </a:r>
          </a:p>
          <a:p>
            <a:pPr marL="0" indent="0">
              <a:buNone/>
            </a:pPr>
            <a:endParaRPr lang="nl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OPSTAP is een zorgtraject met</a:t>
            </a:r>
          </a:p>
          <a:p>
            <a:pPr lvl="1"/>
            <a:r>
              <a:rPr lang="nl-B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OPSTAP groep op de PAAZ </a:t>
            </a:r>
          </a:p>
          <a:p>
            <a:pPr lvl="1"/>
            <a:r>
              <a:rPr lang="nl-B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intensieve nazorg onder vorm van dag therapie  </a:t>
            </a:r>
          </a:p>
          <a:p>
            <a:pPr lvl="1"/>
            <a:r>
              <a:rPr lang="nl-B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specifieke raadpleging voor de doelgroep op de polikliniek</a:t>
            </a:r>
          </a:p>
          <a:p>
            <a:pPr>
              <a:buFontTx/>
              <a:buChar char="-"/>
            </a:pPr>
            <a:endParaRPr lang="nl-B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4352EC-E0DD-469E-A2E7-4E2DE1ACF2A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346230"/>
            <a:ext cx="9978227" cy="1277344"/>
          </a:xfrm>
        </p:spPr>
        <p:txBody>
          <a:bodyPr>
            <a:no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OPSTAP</a:t>
            </a:r>
          </a:p>
        </p:txBody>
      </p:sp>
    </p:spTree>
    <p:extLst>
      <p:ext uri="{BB962C8B-B14F-4D97-AF65-F5344CB8AC3E}">
        <p14:creationId xmlns:p14="http://schemas.microsoft.com/office/powerpoint/2010/main" val="203858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F91BA-76BC-425B-83A4-3148C094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701336"/>
            <a:ext cx="6690064" cy="319596"/>
          </a:xfrm>
        </p:spPr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4352EC-E0DD-469E-A2E7-4E2DE1ACF2A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346230"/>
            <a:ext cx="9978227" cy="1277344"/>
          </a:xfrm>
        </p:spPr>
        <p:txBody>
          <a:bodyPr>
            <a:noAutofit/>
          </a:bodyPr>
          <a:lstStyle/>
          <a:p>
            <a:r>
              <a:rPr lang="nl-BE" sz="4400" dirty="0">
                <a:latin typeface="Arial" panose="020B0604020202020204" pitchFamily="34" charset="0"/>
                <a:cs typeface="Arial" panose="020B0604020202020204" pitchFamily="34" charset="0"/>
              </a:rPr>
              <a:t>OPSTAP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DE122A-E070-4F13-9CB1-EB9F8A6AB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432"/>
            <a:ext cx="10515600" cy="4351338"/>
          </a:xfrm>
        </p:spPr>
        <p:txBody>
          <a:bodyPr>
            <a:normAutofit/>
          </a:bodyPr>
          <a:lstStyle/>
          <a:p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Inclusie maar met gespecialiseerde begeleiding: </a:t>
            </a: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minder stigma</a:t>
            </a:r>
            <a:b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Patiënt centraal in samenwerking met netwerk  </a:t>
            </a:r>
            <a:b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Vasthouden zonder betuttelen</a:t>
            </a:r>
          </a:p>
          <a:p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Holding en </a:t>
            </a:r>
            <a:r>
              <a:rPr lang="nl-B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containment</a:t>
            </a: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 cruciaal : beperkt kernteam</a:t>
            </a:r>
            <a:b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Continuïteit van zorg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0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9E48D-E72B-41FA-8200-98577CC4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OPSTAP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EB5D65-0EAC-4C1D-8F03-44055F7333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375472" y="470517"/>
            <a:ext cx="1608804" cy="230820"/>
          </a:xfrm>
        </p:spPr>
        <p:txBody>
          <a:bodyPr>
            <a:normAutofit fontScale="55000" lnSpcReduction="20000"/>
          </a:bodyPr>
          <a:lstStyle/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12AF68C-4A6F-4DB1-BBAA-3C938E78F7FB}"/>
              </a:ext>
            </a:extLst>
          </p:cNvPr>
          <p:cNvSpPr txBox="1"/>
          <p:nvPr/>
        </p:nvSpPr>
        <p:spPr>
          <a:xfrm>
            <a:off x="1260629" y="2467992"/>
            <a:ext cx="910848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 : </a:t>
            </a:r>
          </a:p>
          <a:p>
            <a:pPr lvl="1"/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streven naar zelfstandigheid en zoeken van sterktes in balans met hulp vragen waar nodig.</a:t>
            </a:r>
            <a:br>
              <a:rPr lang="nl-B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Evaluaties met patiënt en netwerk :</a:t>
            </a:r>
          </a:p>
          <a:p>
            <a:pPr lvl="1"/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bruggen bouwen en kans op generalisatie van vaardigheden  verhogen. </a:t>
            </a:r>
          </a:p>
        </p:txBody>
      </p:sp>
    </p:spTree>
    <p:extLst>
      <p:ext uri="{BB962C8B-B14F-4D97-AF65-F5344CB8AC3E}">
        <p14:creationId xmlns:p14="http://schemas.microsoft.com/office/powerpoint/2010/main" val="413898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9E48D-E72B-41FA-8200-98577CC4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5" y="38555"/>
            <a:ext cx="10515600" cy="1325563"/>
          </a:xfrm>
        </p:spPr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Nood aan betrekken families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EB5D65-0EAC-4C1D-8F03-44055F7333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375472" y="470517"/>
            <a:ext cx="1608804" cy="230820"/>
          </a:xfrm>
        </p:spPr>
        <p:txBody>
          <a:bodyPr>
            <a:normAutofit fontScale="55000" lnSpcReduction="20000"/>
          </a:bodyPr>
          <a:lstStyle/>
          <a:p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7A4E4D2-B39C-4BF0-BAE0-9B216809886D}"/>
              </a:ext>
            </a:extLst>
          </p:cNvPr>
          <p:cNvSpPr txBox="1"/>
          <p:nvPr/>
        </p:nvSpPr>
        <p:spPr>
          <a:xfrm>
            <a:off x="958789" y="2112886"/>
            <a:ext cx="9481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Vaststelling:</a:t>
            </a:r>
          </a:p>
          <a:p>
            <a:endParaRPr lang="nl-BE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Professioneel netwerk wordt systematisch betrokken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>
                <a:latin typeface="Arial" panose="020B0604020202020204" pitchFamily="34" charset="0"/>
                <a:cs typeface="Arial" panose="020B0604020202020204" pitchFamily="34" charset="0"/>
              </a:rPr>
              <a:t>Kindreflex</a:t>
            </a: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 = aanwezig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Naasten waar een probleem zit op de relatie worden uitgenodigd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Naasten die zelf een vraag stellen worden gezien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Geen systematisch betrekken van familie/naasten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745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9E48D-E72B-41FA-8200-98577CC4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5" y="38555"/>
            <a:ext cx="10515600" cy="1325563"/>
          </a:xfrm>
        </p:spPr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Nood aan betrekken families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EB5D65-0EAC-4C1D-8F03-44055F7333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375472" y="470517"/>
            <a:ext cx="1608804" cy="230820"/>
          </a:xfrm>
        </p:spPr>
        <p:txBody>
          <a:bodyPr>
            <a:normAutofit fontScale="55000" lnSpcReduction="20000"/>
          </a:bodyPr>
          <a:lstStyle/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EEE2D1F-A861-4419-89DB-43D54CE38F0F}"/>
              </a:ext>
            </a:extLst>
          </p:cNvPr>
          <p:cNvSpPr txBox="1"/>
          <p:nvPr/>
        </p:nvSpPr>
        <p:spPr>
          <a:xfrm>
            <a:off x="230819" y="2077376"/>
            <a:ext cx="10515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1" dirty="0">
                <a:solidFill>
                  <a:srgbClr val="0070C0"/>
                </a:solidFill>
              </a:rPr>
              <a:t>Zorgorganisaties binnen GGZ staan onder druk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1" dirty="0">
                <a:solidFill>
                  <a:srgbClr val="0070C0"/>
                </a:solidFill>
              </a:rPr>
              <a:t>Patiënten en hun naasten staan onder druk</a:t>
            </a:r>
            <a:r>
              <a:rPr lang="nl-BE" sz="2800" dirty="0"/>
              <a:t>: vermaatschappelijking van zorg vraagt veel inzet van naasten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1" dirty="0">
                <a:solidFill>
                  <a:srgbClr val="0070C0"/>
                </a:solidFill>
              </a:rPr>
              <a:t>Familiereflex:</a:t>
            </a:r>
            <a:r>
              <a:rPr lang="nl-BE" sz="2800" dirty="0"/>
              <a:t> patiënt, familie en hulpverleners als gelijkwaardige partners op weg naar herstel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1" dirty="0">
                <a:solidFill>
                  <a:srgbClr val="0070C0"/>
                </a:solidFill>
              </a:rPr>
              <a:t>Voordelen</a:t>
            </a:r>
            <a:r>
              <a:rPr lang="nl-BE" sz="2800" dirty="0"/>
              <a:t> : grotere tevredenheid, gedeelde expertise, gewonnen tijd</a:t>
            </a:r>
          </a:p>
        </p:txBody>
      </p:sp>
    </p:spTree>
    <p:extLst>
      <p:ext uri="{BB962C8B-B14F-4D97-AF65-F5344CB8AC3E}">
        <p14:creationId xmlns:p14="http://schemas.microsoft.com/office/powerpoint/2010/main" val="8412099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569</Words>
  <Application>Microsoft Office PowerPoint</Application>
  <PresentationFormat>Breedbeeld</PresentationFormat>
  <Paragraphs>110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source-sans-pro</vt:lpstr>
      <vt:lpstr>Wingdings</vt:lpstr>
      <vt:lpstr>Kantoorthema</vt:lpstr>
      <vt:lpstr>PowerPoint-presentatie</vt:lpstr>
      <vt:lpstr>INHOUD</vt:lpstr>
      <vt:lpstr>PowerPoint-presentatie</vt:lpstr>
      <vt:lpstr>PowerPoint-presentatie</vt:lpstr>
      <vt:lpstr>PowerPoint-presentatie</vt:lpstr>
      <vt:lpstr>PowerPoint-presentatie</vt:lpstr>
      <vt:lpstr>OPSTAP</vt:lpstr>
      <vt:lpstr>Nood aan betrekken families </vt:lpstr>
      <vt:lpstr>Nood aan betrekken families </vt:lpstr>
      <vt:lpstr>Nood aan betrekken families </vt:lpstr>
      <vt:lpstr>Praktijk </vt:lpstr>
      <vt:lpstr>Praktijk </vt:lpstr>
      <vt:lpstr>Praktijk</vt:lpstr>
      <vt:lpstr>Praktijk</vt:lpstr>
      <vt:lpstr>Uitdagingen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d je presentatietitel hier (versie 2)</dc:title>
  <dc:creator>Isabelle Van Hecke</dc:creator>
  <cp:lastModifiedBy>Isabelle Van Hecke</cp:lastModifiedBy>
  <cp:revision>54</cp:revision>
  <dcterms:created xsi:type="dcterms:W3CDTF">2023-11-28T08:26:23Z</dcterms:created>
  <dcterms:modified xsi:type="dcterms:W3CDTF">2024-09-09T15:23:47Z</dcterms:modified>
</cp:coreProperties>
</file>