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</p:sldMasterIdLst>
  <p:notesMasterIdLst>
    <p:notesMasterId r:id="rId19"/>
  </p:notesMasterIdLst>
  <p:handoutMasterIdLst>
    <p:handoutMasterId r:id="rId20"/>
  </p:handoutMasterIdLst>
  <p:sldIdLst>
    <p:sldId id="262" r:id="rId5"/>
    <p:sldId id="281" r:id="rId6"/>
    <p:sldId id="295" r:id="rId7"/>
    <p:sldId id="283" r:id="rId8"/>
    <p:sldId id="293" r:id="rId9"/>
    <p:sldId id="296" r:id="rId10"/>
    <p:sldId id="285" r:id="rId11"/>
    <p:sldId id="291" r:id="rId12"/>
    <p:sldId id="292" r:id="rId13"/>
    <p:sldId id="286" r:id="rId14"/>
    <p:sldId id="288" r:id="rId15"/>
    <p:sldId id="287" r:id="rId16"/>
    <p:sldId id="290" r:id="rId17"/>
    <p:sldId id="26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53C"/>
    <a:srgbClr val="EF4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0"/>
    <p:restoredTop sz="97812"/>
  </p:normalViewPr>
  <p:slideViewPr>
    <p:cSldViewPr snapToGrid="0" snapToObjects="1" showGuides="1">
      <p:cViewPr varScale="1">
        <p:scale>
          <a:sx n="124" d="100"/>
          <a:sy n="124" d="100"/>
        </p:scale>
        <p:origin x="2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16DEEBE-3D0F-6249-0042-C20F721634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CEEBCD-B82B-22D4-5AA4-CC552DD22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088D-DFE2-4F63-B731-9E144E806FB3}" type="datetimeFigureOut">
              <a:rPr lang="nl-BE" smtClean="0"/>
              <a:t>16/09/2024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EF8CD0-22DA-E239-2A13-405010089F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F3191B-5E8B-D7EB-AA6F-4925E7D9C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B1F80-7B40-46A9-AFB7-B410107A741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961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3150A-840A-3D44-8815-C3D575D53D05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7078-DDB8-F240-B9DC-9F2A52BA44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68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6153" y="1122363"/>
            <a:ext cx="6604355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396154" y="3602038"/>
            <a:ext cx="6604354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- Datum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CF93DE-2845-DC4A-BD4A-C0A4C4B58173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1325563"/>
          </a:xfrm>
        </p:spPr>
        <p:txBody>
          <a:bodyPr/>
          <a:lstStyle>
            <a:lvl1pPr>
              <a:defRPr b="1" i="0"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6290" y="2309017"/>
            <a:ext cx="9504219" cy="3867945"/>
          </a:xfrm>
        </p:spPr>
        <p:txBody>
          <a:bodyPr/>
          <a:lstStyle>
            <a:lvl1pPr marL="0" indent="0">
              <a:buNone/>
              <a:defRPr sz="2400"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6788D-310C-84F2-74D4-3E4BA84BAAF6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1325563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6290" y="2309017"/>
            <a:ext cx="9504219" cy="3867945"/>
          </a:xfrm>
        </p:spPr>
        <p:txBody>
          <a:bodyPr/>
          <a:lstStyle>
            <a:lvl1pPr marL="0" indent="0">
              <a:buNone/>
              <a:defRPr sz="2400"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E25042-DFA7-489C-55CA-547388965965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1325563"/>
          </a:xfrm>
        </p:spPr>
        <p:txBody>
          <a:bodyPr/>
          <a:lstStyle/>
          <a:p>
            <a:r>
              <a:rPr lang="nl-NL" dirty="0"/>
              <a:t>Titel slide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6290" y="2309017"/>
            <a:ext cx="9504219" cy="3867945"/>
          </a:xfrm>
        </p:spPr>
        <p:txBody>
          <a:bodyPr/>
          <a:lstStyle>
            <a:lvl1pPr marL="0" indent="0">
              <a:buNone/>
              <a:defRPr sz="2400">
                <a:latin typeface="Gill Sans MT" charset="0"/>
                <a:ea typeface="Gill Sans MT" charset="0"/>
                <a:cs typeface="Gill Sans MT" charset="0"/>
              </a:defRPr>
            </a:lvl1pPr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25224D-743D-8635-43C2-0F1CFAE0E383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43554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1F2E69D-8B24-AAAC-7C03-9CF2043BA863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solidFill>
                  <a:schemeClr val="bg1"/>
                </a:solidFill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43554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45B821-EC17-CAD9-1B35-7198AB7D0534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solidFill>
                  <a:schemeClr val="bg1"/>
                </a:solidFill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496290" y="983455"/>
            <a:ext cx="9504219" cy="435546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A73368-B784-A059-24C8-9963C8E23F33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solidFill>
                  <a:schemeClr val="bg1"/>
                </a:solidFill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A73368-B784-A059-24C8-9963C8E23F33}"/>
              </a:ext>
            </a:extLst>
          </p:cNvPr>
          <p:cNvSpPr txBox="1"/>
          <p:nvPr userDrawn="1"/>
        </p:nvSpPr>
        <p:spPr>
          <a:xfrm>
            <a:off x="11571436" y="171803"/>
            <a:ext cx="62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0194518-32B9-4169-B106-84A63410630B}" type="slidenum">
              <a:rPr lang="nl-BE" sz="1100" smtClean="0">
                <a:solidFill>
                  <a:schemeClr val="bg1"/>
                </a:solidFill>
                <a:latin typeface="Gill Sans MT" panose="020B0502020104020203" pitchFamily="34" charset="0"/>
              </a:rPr>
              <a:pPr algn="ctr"/>
              <a:t>‹nr.›</a:t>
            </a:fld>
            <a:endParaRPr lang="nl-BE" sz="1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8EC612-AB2F-CA83-2771-42FB1F693D5B}"/>
              </a:ext>
            </a:extLst>
          </p:cNvPr>
          <p:cNvSpPr txBox="1"/>
          <p:nvPr userDrawn="1"/>
        </p:nvSpPr>
        <p:spPr>
          <a:xfrm>
            <a:off x="3329152" y="2299594"/>
            <a:ext cx="553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Volg ons op </a:t>
            </a:r>
            <a:r>
              <a:rPr lang="nl-BE" sz="3200" b="1" dirty="0">
                <a:solidFill>
                  <a:schemeClr val="bg1"/>
                </a:solidFill>
              </a:rPr>
              <a:t>zas.be</a:t>
            </a:r>
            <a:r>
              <a:rPr lang="nl-BE" sz="3200" dirty="0">
                <a:solidFill>
                  <a:schemeClr val="bg1"/>
                </a:solidFill>
              </a:rPr>
              <a:t> en</a:t>
            </a:r>
            <a:endParaRPr lang="nl-BE" sz="3200" b="1" dirty="0">
              <a:solidFill>
                <a:schemeClr val="bg1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99A4483-5B2E-4A75-2D02-E17E4011F984}"/>
              </a:ext>
            </a:extLst>
          </p:cNvPr>
          <p:cNvGrpSpPr/>
          <p:nvPr userDrawn="1"/>
        </p:nvGrpSpPr>
        <p:grpSpPr>
          <a:xfrm>
            <a:off x="4828230" y="3120278"/>
            <a:ext cx="2535540" cy="789410"/>
            <a:chOff x="4614124" y="3515709"/>
            <a:chExt cx="3063604" cy="953816"/>
          </a:xfrm>
        </p:grpSpPr>
        <p:pic>
          <p:nvPicPr>
            <p:cNvPr id="6" name="Afbeelding 5" descr="Afbeelding met logo, symbool, Lettertype, Graphics&#10;&#10;Automatisch gegenereerde beschrijving">
              <a:extLst>
                <a:ext uri="{FF2B5EF4-FFF2-40B4-BE49-F238E27FC236}">
                  <a16:creationId xmlns:a16="http://schemas.microsoft.com/office/drawing/2014/main" id="{0D887EA4-6EC2-17C0-684F-2521093B1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308" t="26273" r="29236" b="29441"/>
            <a:stretch/>
          </p:blipFill>
          <p:spPr>
            <a:xfrm>
              <a:off x="4614124" y="3515710"/>
              <a:ext cx="914400" cy="953815"/>
            </a:xfrm>
            <a:prstGeom prst="rect">
              <a:avLst/>
            </a:prstGeom>
          </p:spPr>
        </p:pic>
        <p:pic>
          <p:nvPicPr>
            <p:cNvPr id="7" name="Afbeelding 6" descr="Afbeelding met cirkel, Graphics, schermopname, symbool&#10;&#10;Automatisch gegenereerde beschrijving">
              <a:extLst>
                <a:ext uri="{FF2B5EF4-FFF2-40B4-BE49-F238E27FC236}">
                  <a16:creationId xmlns:a16="http://schemas.microsoft.com/office/drawing/2014/main" id="{FC5F1001-72EC-99E4-1920-F96397339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986" t="26735" r="28594" b="29017"/>
            <a:stretch/>
          </p:blipFill>
          <p:spPr>
            <a:xfrm>
              <a:off x="5678215" y="3515710"/>
              <a:ext cx="914400" cy="953815"/>
            </a:xfrm>
            <a:prstGeom prst="rect">
              <a:avLst/>
            </a:prstGeom>
          </p:spPr>
        </p:pic>
        <p:pic>
          <p:nvPicPr>
            <p:cNvPr id="8" name="Afbeelding 7" descr="Afbeelding met logo, symbool, Graphics, schermopname&#10;&#10;Automatisch gegenereerde beschrijving">
              <a:extLst>
                <a:ext uri="{FF2B5EF4-FFF2-40B4-BE49-F238E27FC236}">
                  <a16:creationId xmlns:a16="http://schemas.microsoft.com/office/drawing/2014/main" id="{9F84AAC1-9CCA-DD90-5FF0-65A0A3954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842" t="25831" r="27715" b="29920"/>
            <a:stretch/>
          </p:blipFill>
          <p:spPr>
            <a:xfrm>
              <a:off x="6698179" y="3515709"/>
              <a:ext cx="979549" cy="953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37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B247-795E-214E-9DAE-36929B13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31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B5C8BE-C521-434C-ABB8-FE2272156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300" y="3849234"/>
            <a:ext cx="6991350" cy="15489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3334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96290" y="983456"/>
            <a:ext cx="9504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96290" y="2309019"/>
            <a:ext cx="9504219" cy="38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93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8453C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F4123"/>
        </a:buClr>
        <a:buFont typeface="Arial"/>
        <a:buChar char="•"/>
        <a:defRPr sz="2800" b="0" kern="1200">
          <a:solidFill>
            <a:srgbClr val="08453C"/>
          </a:solidFill>
          <a:latin typeface="+mn-lt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4123"/>
        </a:buClr>
        <a:buFont typeface="Arial"/>
        <a:buChar char="•"/>
        <a:defRPr sz="2400" b="0" kern="1200">
          <a:solidFill>
            <a:srgbClr val="08453C"/>
          </a:solidFill>
          <a:latin typeface="+mn-lt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4123"/>
        </a:buClr>
        <a:buFont typeface="Arial"/>
        <a:buChar char="•"/>
        <a:defRPr sz="2000" b="0" kern="1200">
          <a:solidFill>
            <a:srgbClr val="08453C"/>
          </a:solidFill>
          <a:latin typeface="+mn-lt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8453C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8453C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neticuro.be/nieuws/sterke-stijging-gedwongen-opnames-aanpassing-wetgeving-moet-andere-aanpak-bevorder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60D428-1621-B0DF-E258-7E0AA58B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90487" y="3429000"/>
            <a:ext cx="5828505" cy="31530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BB7EEA-CD91-A643-8BA1-A99315578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377" y="1773238"/>
            <a:ext cx="9894007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nl-BE" sz="8000" b="1" dirty="0"/>
              <a:t>POOS</a:t>
            </a:r>
          </a:p>
          <a:p>
            <a:pPr algn="r"/>
            <a:r>
              <a:rPr lang="nl-BE" sz="4000" dirty="0"/>
              <a:t>Psychiatrische ondersteuning op spoed</a:t>
            </a:r>
            <a:endParaRPr lang="en-BE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8" y="296766"/>
            <a:ext cx="1434532" cy="7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5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207" y="124285"/>
            <a:ext cx="918544" cy="50398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D8ECAA1-FFB6-216E-9571-21516C51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332" y="956477"/>
            <a:ext cx="9504219" cy="3867945"/>
          </a:xfrm>
        </p:spPr>
        <p:txBody>
          <a:bodyPr/>
          <a:lstStyle/>
          <a:p>
            <a:r>
              <a:rPr lang="nl-BE" dirty="0"/>
              <a:t>De gemiddelde leeftijd van de POOS-patiënt in 2024 is 38,15 jaar (18-80)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nl-BE" dirty="0"/>
              <a:t>In 2023 was dit 42,76 jaar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229100" lvl="8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6D4E3F3-DF81-BD4C-2CB1-AAD00FEE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96" y="2234242"/>
            <a:ext cx="5864109" cy="34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500" y="95931"/>
            <a:ext cx="918544" cy="5039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7C5519-C97B-3BAF-D741-213F3586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17" y="1142846"/>
            <a:ext cx="8138977" cy="45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834B9E7-C818-D1B0-CC9B-177D5BFE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699"/>
            <a:ext cx="5520114" cy="3380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C514A4-FB47-D362-EB00-5ED340E9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14" y="528284"/>
            <a:ext cx="6194028" cy="36123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512" y="133735"/>
            <a:ext cx="918544" cy="50398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522720" y="5042263"/>
            <a:ext cx="537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37% wordt opgenomen op PAAZ (direct of na WL)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13% wordt ambulant opgevolgd door POOS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247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884" y="366824"/>
            <a:ext cx="9504219" cy="1325563"/>
          </a:xfrm>
        </p:spPr>
        <p:txBody>
          <a:bodyPr>
            <a:normAutofit/>
          </a:bodyPr>
          <a:lstStyle/>
          <a:p>
            <a:r>
              <a:rPr lang="nl-BE" dirty="0"/>
              <a:t>KRACHT POOS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50360" y="1825625"/>
            <a:ext cx="9503440" cy="435133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Verbinding spoed &amp; psychiatrie</a:t>
            </a:r>
          </a:p>
          <a:p>
            <a:r>
              <a:rPr lang="nl-BE" dirty="0"/>
              <a:t>Contact familie &amp; context</a:t>
            </a:r>
          </a:p>
          <a:p>
            <a:r>
              <a:rPr lang="nl-BE" dirty="0"/>
              <a:t>Opvolgconsulten</a:t>
            </a:r>
          </a:p>
          <a:p>
            <a:r>
              <a:rPr lang="nl-BE" dirty="0"/>
              <a:t>GO vermijdend</a:t>
            </a:r>
          </a:p>
          <a:p>
            <a:r>
              <a:rPr lang="nl-BE" dirty="0"/>
              <a:t>Tijd nemen voor casus</a:t>
            </a:r>
          </a:p>
          <a:p>
            <a:r>
              <a:rPr lang="nl-BE" dirty="0"/>
              <a:t>Psychiatrische benadering en expertise</a:t>
            </a:r>
          </a:p>
          <a:p>
            <a:r>
              <a:rPr lang="nl-BE" dirty="0"/>
              <a:t>Ondersteuning door Sociale Dienst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Onze zorgvisie is niet alleen gericht op de acute interventie (spoed), maar we kijken ook naar wat er op lange termijn zinvol is voor de patiënt.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500" y="114834"/>
            <a:ext cx="918544" cy="5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/>
              <a:t>Pilootproject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2133" dirty="0"/>
              <a:t>Stijging aantal gedwongen opnames in Vlaanderen met ruim de helft</a:t>
            </a:r>
          </a:p>
          <a:p>
            <a:pPr lvl="1"/>
            <a:r>
              <a:rPr lang="nl-BE" sz="1867" dirty="0"/>
              <a:t>Provincie Antwerpen nagenoeg verdubbeld (</a:t>
            </a:r>
            <a:r>
              <a:rPr lang="nl-BE" sz="1867" dirty="0" err="1"/>
              <a:t>zorgnet</a:t>
            </a:r>
            <a:r>
              <a:rPr lang="nl-BE" sz="1867" dirty="0"/>
              <a:t>)</a:t>
            </a:r>
          </a:p>
          <a:p>
            <a:pPr lvl="1"/>
            <a:endParaRPr lang="nl-BE" sz="1867" dirty="0"/>
          </a:p>
          <a:p>
            <a:r>
              <a:rPr lang="nl-NL" sz="2133" dirty="0" err="1"/>
              <a:t>zorgnet-icuro</a:t>
            </a:r>
            <a:r>
              <a:rPr lang="nl-NL" sz="2133" dirty="0"/>
              <a:t> is op basis van het rapport in 2021 een aanbeveling gedaan inzake preventie en de opvang en behandeling van </a:t>
            </a:r>
            <a:r>
              <a:rPr lang="nl-NL" sz="2133" dirty="0" err="1"/>
              <a:t>GO’s</a:t>
            </a:r>
            <a:r>
              <a:rPr lang="nl-NL" sz="2133" dirty="0"/>
              <a:t> om bijvoorbeeld in te zetten op mobiele crisisteams, HIC-units en versterking van GGZ expertise op spoeddiensten</a:t>
            </a:r>
          </a:p>
          <a:p>
            <a:pPr marL="194728" indent="0">
              <a:buNone/>
            </a:pPr>
            <a:r>
              <a:rPr lang="nl-NL" sz="2133" dirty="0"/>
              <a:t> </a:t>
            </a:r>
          </a:p>
          <a:p>
            <a:r>
              <a:rPr lang="nl-NL" sz="2133" dirty="0"/>
              <a:t>2022 oproep FOD intensifiëring van zorg</a:t>
            </a:r>
          </a:p>
          <a:p>
            <a:pPr lvl="1"/>
            <a:r>
              <a:rPr lang="nl-NL" sz="1867" dirty="0"/>
              <a:t>samenwerking vanuit het ambulant zorgnetwerk (via een versterking van het mobiel crisisteam), de HIC en de spoedgevallendienst van het algemeen ziekenhuis versterken</a:t>
            </a:r>
            <a:endParaRPr lang="nl-BE" sz="1867" dirty="0"/>
          </a:p>
          <a:p>
            <a:endParaRPr lang="nl-BE" sz="1467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757" y="244048"/>
            <a:ext cx="918544" cy="436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72731" y="6176962"/>
            <a:ext cx="11017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l-NL" sz="1200" dirty="0" err="1">
                <a:solidFill>
                  <a:prstClr val="black"/>
                </a:solidFill>
                <a:latin typeface="Calibri" panose="020F0502020204030204"/>
              </a:rPr>
              <a:t>Zorgnet-Icuro</a:t>
            </a:r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, 2021 </a:t>
            </a:r>
            <a:r>
              <a:rPr lang="nl-BE" sz="1200" u="sng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https://www.zorgneticuro.be/nieuws/sterke-stijging-gedwongen-opnames-aanpassing-wetgeving-moet-andere-aanpak-bevorderen</a:t>
            </a:r>
            <a:r>
              <a:rPr lang="nl-BE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68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8097" y="1210200"/>
            <a:ext cx="11426157" cy="3867945"/>
          </a:xfrm>
        </p:spPr>
        <p:txBody>
          <a:bodyPr>
            <a:normAutofit/>
          </a:bodyPr>
          <a:lstStyle/>
          <a:p>
            <a:pPr algn="ctr"/>
            <a:r>
              <a:rPr lang="nl-BE" sz="3600" dirty="0"/>
              <a:t>Patiënten die op spoed komen met een psychiatrische urgentie worden opgevangen door psychiatrische hulpverleners (psychiater, psychiatrisch verpleegkundige, psycholoog). </a:t>
            </a:r>
          </a:p>
          <a:p>
            <a:pPr algn="ctr"/>
            <a:r>
              <a:rPr lang="nl-BE" sz="3600" dirty="0"/>
              <a:t>In de eerste opvang zullen ze luisteren naar de noden van de patiënt &amp; familie of context. Samen met hen wordt er gekeken wat er nodig is van vervolg behandeling. </a:t>
            </a:r>
          </a:p>
        </p:txBody>
      </p:sp>
    </p:spTree>
    <p:extLst>
      <p:ext uri="{BB962C8B-B14F-4D97-AF65-F5344CB8AC3E}">
        <p14:creationId xmlns:p14="http://schemas.microsoft.com/office/powerpoint/2010/main" val="420727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844"/>
          <a:stretch/>
        </p:blipFill>
        <p:spPr>
          <a:xfrm>
            <a:off x="1609549" y="208699"/>
            <a:ext cx="8610216" cy="64406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307" y="137370"/>
            <a:ext cx="918544" cy="5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5786" y="161264"/>
            <a:ext cx="9504219" cy="1325563"/>
          </a:xfrm>
        </p:spPr>
        <p:txBody>
          <a:bodyPr/>
          <a:lstStyle/>
          <a:p>
            <a:r>
              <a:rPr lang="nl-BE" dirty="0"/>
              <a:t>Visie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902357" y="1825625"/>
            <a:ext cx="6387285" cy="43513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34777" y="1071328"/>
            <a:ext cx="741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Gesprek met patiënt &amp; familie en context</a:t>
            </a:r>
          </a:p>
          <a:p>
            <a:r>
              <a:rPr lang="nl-BE" sz="2400" dirty="0"/>
              <a:t>In kaart brengen wat er haalbaar is van behandeling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473" y="87087"/>
            <a:ext cx="920576" cy="6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72F3B0D-BA83-7F41-8C06-76F7EF241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40"/>
          <a:stretch/>
        </p:blipFill>
        <p:spPr>
          <a:xfrm>
            <a:off x="4783720" y="147093"/>
            <a:ext cx="4443935" cy="32196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87FBE5-0C31-EC98-CA74-61E2730A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77BF58-01B2-201D-A0BC-DC37F06D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8634" y="3533558"/>
            <a:ext cx="4521038" cy="28595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F0D66E-F4D1-DBD5-2C35-10C4D8BF9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6" y="374517"/>
            <a:ext cx="3861710" cy="25796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CC6216-57BB-20A5-D25D-220059EA8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875" y="3734670"/>
            <a:ext cx="4289334" cy="28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053" y="183035"/>
            <a:ext cx="9504219" cy="1325563"/>
          </a:xfrm>
        </p:spPr>
        <p:txBody>
          <a:bodyPr>
            <a:normAutofit/>
          </a:bodyPr>
          <a:lstStyle/>
          <a:p>
            <a:r>
              <a:rPr lang="nl-BE" dirty="0"/>
              <a:t>Enkele cijfers  (2023 &amp; 2024)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6329" y="1189899"/>
            <a:ext cx="10515600" cy="4351338"/>
          </a:xfrm>
        </p:spPr>
        <p:txBody>
          <a:bodyPr/>
          <a:lstStyle/>
          <a:p>
            <a:r>
              <a:rPr lang="nl-BE" sz="2400" dirty="0"/>
              <a:t>Gestart begin april 2023</a:t>
            </a:r>
          </a:p>
          <a:p>
            <a:pPr lvl="1"/>
            <a:r>
              <a:rPr lang="nl-BE" sz="2000" dirty="0"/>
              <a:t>Totaal 328 dagen </a:t>
            </a:r>
          </a:p>
          <a:p>
            <a:pPr lvl="2"/>
            <a:r>
              <a:rPr lang="nl-BE" dirty="0"/>
              <a:t>86 dagen zonder interventie (25%)</a:t>
            </a:r>
          </a:p>
          <a:p>
            <a:pPr lvl="2"/>
            <a:r>
              <a:rPr lang="nl-BE" dirty="0"/>
              <a:t>Totaal 310 interventies</a:t>
            </a:r>
          </a:p>
          <a:p>
            <a:pPr lvl="2"/>
            <a:r>
              <a:rPr lang="nl-BE" dirty="0"/>
              <a:t>Gemiddeld 1 interventie per dag</a:t>
            </a:r>
          </a:p>
          <a:p>
            <a:pPr indent="-228600"/>
            <a:endParaRPr lang="nl-BE" dirty="0"/>
          </a:p>
          <a:p>
            <a:pPr indent="-228600"/>
            <a:r>
              <a:rPr lang="nl-BE" dirty="0"/>
              <a:t>2024 (tem 10/09/2024)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253 dagen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dirty="0"/>
              <a:t>70 dagen zonder interventie (28%)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dirty="0"/>
              <a:t>Totaal 342 interventies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dirty="0"/>
              <a:t>Gemiddeld 1,35 interventie per dag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sz="2200" dirty="0"/>
          </a:p>
          <a:p>
            <a:pPr lvl="2"/>
            <a:endParaRPr lang="nl-BE" dirty="0"/>
          </a:p>
        </p:txBody>
      </p:sp>
      <p:sp>
        <p:nvSpPr>
          <p:cNvPr id="4" name="AutoShape 1" descr="data:image/png;base64,iVBORw0KGgoAAAANSUhEUgAAApYAAAEiCAYAAABDQZL0AAAAAXNSR0IArs4c6QAAIABJREFUeF7tnV9oZVf1x3d9mSoMUVKqBiEUikXFMGDwHyotnYe8jFjFaikGkzJWKDQEfAgD8zQQiighAwXHwUQGij44Cs5LHjJ06ENFmIcxD8oUBUPrEKQRh0BJXuyPfWDf357Te++6966z17377M+FMJlkr33O/qw/+3vXOefmIccLAhCAAAQgAAEIQAACDRB4yM/x9ttvv//ee+81MB1TQAACEIAABCAAAQiUSOChhx66VQnLu3fvvv/pT3+6RAasGQIQgAAEIAABCECgAQJvvfWWQ1g2AJIpIAABCEAAAhCAQOkEEJalRwDrhwAEIAABCEAAAg0RQFg2BJJpIAABCEAAAhCAQOkEEJalRwDrhwAEIAABCEAAAg0RQFg2BJJpIAABCEAAAhCAQOkEEJalRwDrhwAEIAABCEAAAg0RQFg2BJJpIAABCEAAAhCAQOkEEJalRwDrhwAEIAABCEAAAg0RQFg2BJJpIAABCEAAAhCAQOkEEJalRwDrhwAEIAABCEAAAg0RQFg2BJJpIAABCEAAAhCAQOkEEJalRwDrhwAEIAABCEAAAg0RQFg2BJJpIAABCEAAAhCAQOkEEJalRwDrhwAEuhK4f/++u3Tpknv00UfdysqKO3XqVBGk9vf33fr6unvppZfc3NxcEWtmkRCAQHMEEJbNsWQmCGRJYG9vz7366qvuwoULbnZ2Nss1pDhphCXCMkVcMScE2k4AYdl2D7M+CAgENMJya2vLvfvuu9l39NqyjiaCnY5lExSZAwLlEkBYlut7Vg6BigDC0jmE5f8nA8KSwgABCGgIICw19LCFQAsIdBOWXmj519NPP13db3d0dOROnz7duVwexIf/efxaW1vr3Jfn533llVc6vz579qxbXl7u/H9nZ6cStd/61rfcz3/+8+oY3v727dvur3/9q7t48aKbmprqjA/zhWOcnJy4zc1Nd+fOnWpMfH7BaNR1xGuqn/cgx/Vru3btWs/ziuf3LC9fvuxefvlld/PmTbe7u1v9+syZMx/oBA9y7LDm+fn5in83LvHx43OdmZlxi4uL1a0R9Xss/bzh3Ly9H7ewsNCZqn5uveKiBSnDEiAAgT4EEJaEBwQKJ9BLWHoREYsbLyzqgq9Xpy+IlSACu92vGMZ4MROLyLqAjEViOL7/Wf3Bmvox/ZgghkZZRxBKjzzySEcQ91tHWGudpxeON27ccOfPn+/6AFAs0oNY63acQY7da829Qtwz+8Mf/tB5wxC/GagLeC8iw8M8ddaBlT9OeNCpW7wUnmosHwJFEEBYFuFmFgmB3gR6Ccu6iOx2ibSbsAwCyHf64o5W/TjdhKA/y36CLszpbb3wjQVpN7tu4mbQdXSbb5Djhk7soE+Sh/P50pe+9EBHtxuvQdf85z//WXwYq5+ffKcz7j7Xo6du240pl9SpOhAokwDCsky/s2oIdAj0Epb1h3KCUHjmmWc6grGbsOwlKOo/7ybSwknVfxdfLvZPrvfqlNZ/3u/8pHX0EqrdHlaKj3P37t3qEnS3S9ndwm5QXpo1a47bzTYIy89+9rOVGEZYUlAgAIFAAGFJLECgcAJNC8v6vZV1vKET1k9YdhOhfl7fBfSv+N7K+vz1y96jCuS6sOx3D6E/h/i4MQPpHkdJWHoB/NRTT6nW3C3Ee91y0O18eq093H/KpfDCiwjLh0BEAGFJOECgcAJNC8tBL4H2E5ZBqPh7+oKo8t+HS+uDPsVt1bHsFUKhs+d/X38YKdhIwjI8RKNZs6Zj2e9+z9CxDGPu3bvXOVT93tnC04zlQ6AYAgjLYlzNQiHQnUDTwrLXvXv1o/cTln5s/NT4lStXqqemwwe4S7bhWE0Ly0GPG69V+jinbrcYhPXHD9YMeuxBBWgvP9Xvfe3W2axfCvdj/FPwvcQzuQcBCJRDAGFZjq9ZKQS6EtAIy/pTxeEA3X7uBdT29rZbXV2tPkZIEkrhvsrHHnvMvffeew989E5d2MRC0nfK+nU2uwm5bufb7yGi0KmrHzd0V+MnqKWno/s9FR4fR7PmXqHvzy1+0KfbU+F1XvFl8fql8PDRT+F40m0ApCQEINA+AgjL9vmUFUFgKAIaYVm/967f51jWL41KwjKeu/6ZiX6B3e77q48btGPZbR1PPPFEdV9j/HFDgxy3fllYuiQchNsLL7zgbt261flczvrnZw5ybD9m0I5lLIrjz8784Q9/6H76059Wn1MZPl6oft/ss88+6/zmEdj0upwvieqhApXBEIBAFgQQllm4iZOEAATaSmDQe1Inef29xKx0G8Akr4lzgwAERiOAsByNG1YQgAAEGiHQBmHZ7VaCbg/9NAKMSSAAgYkmgLCcaPdwchCAQNsJtEFYeh/Ffxoy+Kzb5fy2+5P1QaB0AgjL0iOA9UMAAhCAAAQgAIGGCCAsGwLJNBCAAAQgAAEIQKB0AgjL0iOA9UMAAhCAAAQgAIGGCCAsGwLJNBCAAAQgAAEIQKB0AgjL0iOA9UMAAhCAAAQgAIGGCCAsGwLJNBCAAAQgAAEIQKB0AgjL0iOA9UMAAhCAAAQgAIGGCCAsGwLJNBCAAAQgAAEIQKB0AgjL0iOA9UMAAhCAAAQgAIGGCCAsGwLJNBCAAAQgAAEIQKB0AgjL0iOA9UMAAhCAAAQgAIGGCCAsGwLJNBCAAAQgAAEIQKB0AgjL0iOA9UMAAhCAAAQgAIGGCAwtLPf39936+ro7OjpyMzMz7uLFi25qasptbW253d3d6rQWFxfdwsJCQ6fINBCAAAQgAAEIQAACORAYSljev3/fbWxsuKWlJTc7O9tZ397entvZ2XErKyvu+Pi465gcYHCOEIAABCAAAQhAAAKjExhKWHoBefv2bbe8vPzAEX23cn5+3s3NzVU/r/9/9NPDEgIQgAAEIAABCEAgFwJDCUvflbx27VpnbWfOnKm6lK+99toHhKW/TM7l8FzCgPOEAAQgAAEIQAACegJDC0t/SC8YT05O3ObmZvW972LGHUsvQMM4/SkyAwQgAAEIQAACEIBADgRGFpZ+cUFA3rt3T30p/PDw0PkvXhCAAAQgAAEIQAAC4yMwPT3t/Ncor6GEZa+HdPxDPeHhnYODA7e9ve1WV1erp8V5QQACEIAABCAAAQiUQWAoYemR9PpYofjna2trnQd5ysDIKiEAAQhAAAIQgAAEhhaWIIMABCAAAQhAAAIQgEA3AghL4gICEIAABCAAAQhAoBECCMtGMDIJBCAAAQhAAAIQgADCkhiAAAQgAAEIQAACEGiEAMKyEYxMAgEIQAACEIAABCCAsCQGIAABCEAAAhCAAAQaIYCwbAQjk0AAAhCAAAQgAAEIICyJAQhAAAIQgAAEIACBRgggLBvByCQQgAAEIAABCEAAAghLYgACEIAABCAAAQhAoBECCMtGMDIJBCAAAQhAAAIQgADCkhiAAAQgAAEIQAACEGiEAMKyEYxM0ovAR375MzM47/3oJ2bH4kAQgAAEIAABCHyQAMKSqEhKAGGZFC+TQwACEIAABCaKAMJyotzRvpNBWLbPp6wIAhCAAAQg0IsAwpLYSEoAYZkUL5NDAAIQgAAEJooAwnKi3NG+k0FYts+nrAgCEIAABCBAx5IYGAsBhOVYsHNQCEAAAhCAwFgI0LEcC/ZyDoqwLMfXrBQCEIAABCCAsCQGkhJAWCbFy+QQgAAEIACBiSKAsJwod7TvZBCW7fMpK4IABCAAAQj0IoCwJDaSEkBYJsXL5BCAAAQgAIGJIjCUsNzf33fr6+vu6OioWsTZs2fd8vJy9f3W1pbb3d2tvl9cXHQLCwsTtVBOZjwEEJbj4c5RIQABCEAAAuMgMLSwvHHjhjt//rw7depU53z39vbczs6OW1lZccfHx25jY8MtLS252dnZcayJY04QAYTlBDmDU4EABCAAAQgkJtCIsPTdyvn5eTc3N9fpXsb/T7wGpp9gAgjLCXYOpwYBCEAAAhBomMDQwjK+FL62tlaJyW7CcmZmhsvhDTsrx+kQljl6jXOGAAQgAAEIjEZgKGEZH8Lfb3n58mX38ssvu5s3bz7QsfSXxf2L+yxHc0qbrBCWbfIma4EABCAAAQj0JzCysDw5OXFXr151586d+4CwrHcwB3HC4eGh81+82kXgzK0/mi3ozpPfNDsWB4IABCAAAQi0lcD09LTzX6O8RhaWvmO5vb3tVldXnf8+PLxzcHDQ+fnU1NQo54RNiwjQsWyRM1kKBCAAAQhAQCAwlLCMP1Lo9OnT7sKFC50nv+PfhXsvoQ8BhCUxAAEIQAACECiHwFDCshwsrLQpAgjLpkgyDwTaRYDa0C5/shoIBAIIS2IhKQE2j6R4mRwC2RKgNmTrOk4cAn0JICwJkKQE2DyS4mVyCGRLgNqQres4cQggLImB8RFg8xgfe44MgUkmQG2YZO9wbhAYnQAdy9HZYTkAATaPASAxBAIFEqA2FOh0llwEAYRlEW4e3yLZPMbHniNDYJIJUBsm2TucGwRGJ4CwHJ0dlgMQYPMYABJDIFAgAWpDgU5nyUUQQFgW4ebxLZLNY3zsOTIEJpkAtWGSvcO5QWB0AgjL0dlhOQABNo8BIDEEAgUSoDYU6HSWXASB4oWlZXHzEfXej35SRGCFRVryLY1tUYHEYltHgNrQOpcWsyBit7+rEZa//JlpMpQmfkhA0/DiYBDIhgC1IRtXcaI1AsQuwrIvAcsAoWOZtj6VJtrT0mR2CKQlYFl7qQ1pfVna7MQuwhJhOcasJwHHCJ9DQ2CCCVAbJtg5nNrE6IYc3xRxKZxL4UlLCJtHUrxMDoFsCVAbsnVd8SdO7NKxnJh3HlwKT1uPcnxnl5YIs0NgcgmwOU+ubziz/gSIXYQlwnKMVYIEHCN8Dg2BCSZAbZhg53BqE6MbcmyYcCmcS+FJSwibR1K8TA6BbAlQG7J1XfEnTuzSsZyYdx5cCk9bj3J8Z5eWCLNDYHIJsDlPrm84My6Fa2KAjiUdS038iLZsHiIiBkCgSALUhiLd3opFE7t0LOlYjjGVScAxwufQEJhgAtSGCXYOpzYxuiHHK3F0LOlYJi0hbB5J8TI5BLIlQG3I1nXFnzixm6Bjub+/79bX190zzzzjFhYWqiNsbW253d3d6vvFxcXOzyc9Ai0DxLPI8d2HxoeWfEtjq/ELthAYNwFqw7g9wPFHJUDsNiwsT05O3NWrV6tZH3/88UpA7u3tuZ2dHbeysuKOj4/dxsaGW1pacrOzs6P6zczOMkAQlmndirBMy5fZIdAkAcvaS21o0nPMRew2LCy9gIxfXlj6buX8/Lybm5vrdC/j/09yGFoGCMIybSSweaTly+wQaJKAZe2lNjTpOeYidhsUlvfv33fXr193zz//vHv99dermXsJy5mZmSwuh1sGCMIybUFi80jLt7TZLWtDibEL39Iyqj3rJXYbFJZxZzJ0LrsJy/h3kx5KlgGCsEwbDSVuzmmJlj27ZW0oMXbhW3Z+5bx6YrchYenvrdzc3HR37tx5YEb/oM69e/fUl8IPDw+d/7J+nbn1R9ND3nnym6bHG/fBLPnCNq234ZuOb2lsPUlqQ7p4smTrV1Fa/FryHRfb6elp579GeY38cUNxVzJ+eOfg4MBtb2+71dVVNzU1Nco5mdpYvvOgY5nWtaV1fYjdtPFkybe02PWeg2+6+LVky76Wzo+5sm1EWPrFxx83tLa21nmQJy1y/ewkoJ5hvxks+Za2OVuyzbXAaaLbkm9psYuw1ESmbGsZu9QG2R+aETnWhpGFpQbUJNmSgGm9Yck3xwTU0Ldky+ah8ZRsW1rsIizlmNCMoDZo6Mm2lnxzrA0IS/7yjpxFihEkoAKeYGrJFmGZzo8lskVYpo0nakN7+CIs0/oyyewkYBKsnUkt+eaYgBr6lmxLFD+WfEuLXYSlJvNlW8vYpTbI/tCMyLE20LGkY6mJedHWssDlmIAiwD4DLNmyeWg8JduWFrsISzkmNCOoDRp6sq0l3xxrA8ISYSlnkWIECaiAJ5haskVYpvNjiWwRlmnjidrQHr4Iy7S+TDI7CZgEa2dSS745JqCGviXbEsWPJd/SYhdhqcl82dYydqkNsj80I3KsDXQs6VhqYl60tSxwOSagCLDPAEu2bB4aT8m2pcUuwlKOCc0IaoOGnmxryTfH2oCwRFjKWaQYQQIq4AmmlmwRlun8WCJbhGXaeKI2tIcvwjKtL5PMTgImwdqZ1JJvjgmooW/JtkTxY8m3tNhFWGoyX7a1jF1qg+wPzYgcawMdSzqWmpgXbS0LXI4JKALsM8CSLZuHxlOybWmxi7CUY0IzgtqgoSfbWvLNsTYgLBGWchYpRpCACniCqSVbhGU6P5bIFmGZNp6oDe3hi7BM68sks5OASbB2JrXkm2MCauhbsi1R/FjyLS12EZaazJdtLWOX2iD7QzMix9pAx5KOpSbmRVvLApdjAooA+wywZMvmofGUbFta7CIs5ZjQjKA2aOjJtpZ8c6wNCEuEpZxFihEkoAKeYGrJFmGZzo8lskVYpo0nakN7+CIs0/oyyewkYBKsnUkt+eaYgBr6lmxLFD+WfEuLXYSlJvNlW8vYpTbI/tCMyLE20LGkY6mJedHWssDlmIAiwD4DLNmyeWg8JduWFrsISzkmNCOoDRp6sq0l3xxrA8ISYSlnkWIECaiAJ5haskVYpvNjiWwRlmnjidrQHr4Iy7S+TDI7CZgEa2dSS745JqCGviXbEsWPJd/SYhdhqcl82dYydqkNsj80I3KsDXQs6VhqYl60tSxwOSagCLDPAEu2bB4aT8m2pcUuwlKOCc0IaoOGnmxryTfH2oCwRFjKWaQYQQIq4AmmlmwRlun8WCJbhGXaeKI2tIcvwjKtL5PMTgImwdqZ1JJvjgmooW/JtkTxY8m3tNhFWGoyX7a1jF1qg+wPzYgcawMdSzqWmpgXbS0LXI4JKALsM8CSLZuHxlOybWmxi7CUY0IzgtqgoSfbWvLNsTYMJSxPTk7c5uamu3PnTkV+bW3Nzc3NVd9vbW253d3d6vvFxUW3sLAge2cCRlgGCJtzWofnmIAaIsSuhp5sa8m3tNhFWMrxpxlhGbvsaxpPybY51oahhOXe3l5FwYvJ/f19d+PGDXf+/Hl39+5dt7Oz41ZWVtzx8bHb2NhwS0tLbnZ2VqY25hEkYFoHWPLNMQE19C3ZsnloPCXblha7CEs5JjQjqA0aerKtJd8ca8NQwjLG7UXm7du33fLyctWtnJ+ff6B7Gf9fdtP4RlgGCJtzWj/nmIAaIsSuhp5sa8m3tNhFWMrxpxlhGbvsaxpPybY51oahhGV8KXxmZsZdvHjRTU1NdRWW/vc5XA4nAeXA1oyw5JtjAubCls1D4ynZtrTYRVjKMaEZYVl3qQ0aT8m2OdaGoYRljMBfCt/e3narq6vu+vXrD3Qs/WVx/0JYfjBocgwSOfR7j7AscLDVeEq2ha/MaNQRpbFFWI4aKYPZWdZdhOVgPhl1VI61YWRh6buXV69edefOnXM3b95UXwo/PDx0/sv6debWH00PeefJb5oeb9wHs+QL27Tehm86vqWx9SSpDeniyZKtX0Vp8WvJd1xsp6ennf8a5TWUsHzjjTeqB3L8V9yx9N+Hh3cODg46nUx/mXzSX7yzS+shS745vrPT0LdkS1dC4ynZtrTYpWMpx4RmBLVBQ0+2teSbY20YSlh6Abm+vu6Ojo4q8r0+bij+ueyi8Y6wDBA257S+zjEBNUSIXQ092daSb2mxi7CU408zwjJ22dc0npJtc6wNQwlLGUF+I0jAtD6z5JtjAmroW7Jl89B4SrYtLXYRlnJMaEZQGzT0ZFtLvjnWBoQlf3lHziLFCBJQAU8wtWSLsEznxxLZIizTxhO1oT18EZZpfZlkdhIwCdbOpJZ8c0xADX1LtiWKH0u+pcUuwlKT+bKtZexSG2R/aEbkWBvoWNKx1MS8aGtZ4HJMQBFgnwGWbNk8NJ6SbUuLXYSlHBOaEdQGDT3Z1pJvjrUBYYmwlLNIMYIEVMATTC3ZIizT+bFEtgjLtPFEbWgPX4RlWl8mmZ0ETIK1M6kl3xwTUEPfkm2J4seSb2mxi7DUZL5saxm71AbZH5oROdYGOpZ0LDUxL9paFrgcE1AE2GeAJVs2D42nZNvSYhdhKceEZgS1QUNPtrXkm2NtQFgiLOUsUowgARXwBFNLtgjLdH4skS3CMm08URvawxdhmdaXSWYnAZNg7UxqyTfHBNTQt2Rbovix5Fta7CIsNZkv21rGLrVB9odmRI61gY4lHUtNzIu2lgUuxwQUAfYZYMmWzUPjKdm2tNhFWMoxoRlBbdDQk20t+eZYGxCWCEs5ixQjSEAFPMHUki3CMp0fS2SLsEwbT9SG9vBFWKb1ZZLZScAkWDuTWvLNMQE19C3Zlih+LPmWFrsIS03my7aWsUttkP2hGZFjbaBjScdSE/OirWWByzEBRYB9BliyZfPQeEq2LS12EZZyTGhGUBs09GRbS7451gaEJcJSziLFCBJQAU8wtWSLsEznxxLZIizTxhO1oT18EZZpfZlkdhIwCdbOpJZ8c0xADX1LtiWKH0u+pcUuwlKT+bKtZexSG2R/aEbkWBvoWNKx1MS8aGtZ4HJMQBFgnwGWbNk8NJ6SbUuLXYSlHBOaEdQGDT3Z1pJvjrUBYYmwlLNIMYIEVMATTC3ZIizT+bFEtgjLtPFEbWgPX4RlWl8mmZ0ETIK1M6kl3xwTUEPfkm2J4seSb2mxi7DUZL5saxm71AbZH5oROdYGOpZ0LDUxL9paFrgcE1AE2GeAJVs2D42nZNvSYhdhKceEZgS1QUNPtrXkm2NtQFgiLOUsUowgARXwBFNLtgjLdH4skS3CMm08URvawxdhmdaXSWYnAZNg7UxqyTfHBNTQt2Rbovix5Fta7CIsNZkv21rGLrVB9odmRI61YaiO5cnJidvc3HR37typOK2trbm5ubnq+62tLbe7u1t9v7i46BYWFjQszWxJwLSoLfnmmIAa+pZs2Tw0npJtS4tdhKUcE5oR1AYNPdnWkm+OtWEoYbm3t+fu3btXiUb//c7OjltZWXF3797tfH98fOw2Njbc0tKSm52dlT005hGWAcLmnNbZOSaghgixq6En21ryLS12EZZy/GlGWMYu+5rGU7JtjrVhKGEZI9jf33fb29tudXXVXb9+3c3Pzz/QvYz/L6Mb3wgSMC17S745JqCGviVbNg+Np2Tb0mIXYSnHhGYEtUFDT7a15JtjbRhZWPqO5e3bt93y8nJ1GbwuLGdmZrK4HG4ZIGzOcsJqRuSYgJr1ErsaerKtJd/SYhdhKcefZoRl7LKvaTwl2+ZYG0YSlvfv33dXrlxxL774opuamvqAsPSXyP0rh/ssSUA5sDUjLPnmmIC5sGXz0HhKti0tdhGWckxoRljWXWqDxlOybY61YWhhGR7g8aIxfnCHS+FygJCAgzEadVSOCTjqWq03ZmJX4ynZtrTYtY7f0vgiLOWc04yw5Jtj7A4lLH2n8tKlS9VT30FUeufED/IcHBx07r303cxBX4eHh85/Wb/O3Pqj6SHvPPlN0+ON+2CWfGGb1tvwTce3NLaeJLUhXTxZsvWrKC1+LfmOi+309LTzX6O8hhKW/hL3tWvXHjhO+Mih+OOG4o8hGuWkLG0s33nQ9Unr2Rzf2WmIELsaerKtJd/SYpeOpRx/mhGWscu+pvGUbJtjbRhKWMoI8htBAqb1mSXfHBNQQ9+SLZuHxlOybWmxi7CUY0IzgtqgoSfbWvLNsTYgLPmTjnIWKUaQgAp4gqklW4RlOj+WyBZhmTaeqA3t4YuwTOvLJLOTgEmwdia15JtjAmroW7ItUfxY8i0tdhGWmsyXbS1jl9og+0MzIsfaQMeSjqUm5kVbywKXYwKKAPsMsGTL5qHxlGxbWuwiLOWY0IygNmjoybaWfHOsDQhLhKWcRYoRJKACnmBqyRZhmc6PJbJFWKaNJ2pDe/giLNP6MsnsJGASrJ1JLfnmmIAa+pZsSxQ/lnxLi12EpSbzZVvL2KU2yP7QjMixNtCxpGOpiXnR1rLA5ZiAIsA+AyzZsnloPCXblha7CEs5JjQjqA0aerKtJd8cawPCEmEpZ5FiBAmogCeYWrJFWKbzY4lsEZZp44na0B6+CMu0vkwyOwmYBGtnUku+OSaghr4l2xLFjyXf0mIXYanJfNnWMnapDbI/NCNyrA10LOlYamJetLUscDkmoAiwzwBLtmweGk/JtqXFLsJSjgnNCGqDhp5sa8k3x9qAsERYylmkGEECKuAJppZsEZbp/FgiW4Rl2niiNrSHL8IyrS+TzE4CJsHamdSSb44JqKFvybZE8WPJt7TYRVhqMl+2tYxdaoPsD82IHGsDHUs6lpqYF20tC1yOCSgC7DPAki2bh8ZTsm1psYuwlGNCM4LaoKEn21ryzbE2ICwRlnIWKUaQgAp4gqklW4RlOj+WyBZhmTaeqA3t4YuwTOvLJLOTgEmwdia15JtjAmroW7ItUfxY8i0tdhGWmsyXbS1jl9og+0MzIsfaQMeSjqUm5kVbywKXYwKKAPsMsGTL5qHxlGxbWuwiLOWY0IygNmjoybaWfHOsDQhLhKWcRYoRJKACnmBqyRZhmc6PJbJFWKaNJ2pDe/giLNP6MsnsJGASrJ1JLfnmmIAa+pZsSxQ/lnxLi12EpSbzZVvL2KU2yP7QjMixNtCxpGOpiXnR1rLA5ZiAIsA+AyzZsnloPCXblha7CEs5JjQjqA0aerKtJd8cawPCEmEpZ5FiBAmogCeYWrJFWKbzY4lsEZZp44na0B6+CMu0vkwyOwmYBGtnUku+OSaghr4l2xLFjyXf0mIXYanJfNnWMnapDbI/NCNyrA10LOlYamJetLUscDkmoAiwzwBLtmweGk/JtqXFLsJSjgnNCGqDhp5sa8k3x9owtLA8OTlxm5ub7pFHHnHuG71yAAAVCUlEQVTLy8sdD2xtbbnd3d3q/4uLi25hYUH2zgSMsAwQNue0Ds8xATVEiF0NPdnWkm9psYuwlONPM8IydtnXNJ6SbXOsDUMJy/39fXf58mX39a9/3f3nP//pCMu9vT23s7PjVlZW3PHxsdvY2HBLS0tudnZWpjbmESRgWgdY8s0xATX0LdmyeWg8JduWFrsISzkmNCOoDRp6sq0l3xxrw1DCMuD2QvL27dsdYem7lfPz825ubq4aUv+/7KbxjbAMEDbntH7OMQE1RIhdDT3Z1pJvabGLsJTjTzPCMnbZ1zSekm1zrA3JhOXMzEwWl8NJQDmwNSMs+eaYgLmwZfPQeEq2LS12EZZyTGhGWNZdaoPGU7JtjrUhibD0l8X9K4f7LElAObA1Iyz55piAubBl89B4SrYtLXYRlnJMaEZY1l1qg8ZTsm2OtSGJsBzlUvjh4aHzX9avM7f+aHrIO09+0/R44z6YJV/YpvU2fNPxLY2tJ0ltSBdPlmz9KkqLX0u+42I7PT3t/Ncor0aEZfzwzsHBgdve3narq6tuampqlHMyteGdXVrclnxzfGenoW/Jlq6ExlOybWmxS8dSjgnNCGqDhp5sa8k3x9owlLD0T4Wvr6+7o6OjDvm1tbXqoZ3444bCz2T3jH+EZYCwOaf1d44JqCFC7GroybaWfEuLXYSlHH+aEZaxy76m8ZRsm2NtGEpYygjyG0ECpvWZJd8cE1BD35Itm4fGU7JtabGLsJRjQjOC2qChJ9ta8s2xNiAs+cs7chYpRpCACniCqSVbhGU6P5bIFmGZNp6oDe3hi7BM68sks5OASbB2JrXkm2MCauhbsi1R/FjyLS12EZaazJdtLWOX2iD7QzMix9pAx5KOpSbmRVvLApdjAooA+wywZMvmofGUbFta7CIs5ZjQjKA2aOjJtpZ8c6wNCEuEpZxFihEkoAKeYGrJFmGZzo8lskVYpo0nakN7+CIs0/oyyewkYBKsnUkt+eaYgBr6lmxLFD+WfEuLXYSlJvNlW8vYpTbI/tCMyLE20LGkY6mJedHWssDlmIAiwD4DLNmyeWg8JduWFrsISzkmNCOoDRp6sq0l3xxrA8ISYSlnkWIECaiAJ5haskVYpvNjiWwRlmnjidrQHr4Iy7S+TDI7CZgEa2dSS745JqCGviXbEsWPJd/SYhdhqcl82dYydqkNsj80I3KsDXQs6VhqYl60tSxwOSagCLDPAEu2bB4aT8m2pcUuwlKOCc0IaoOGnmxryTfH2oCwRFjKWaQYQQIq4AmmlmwRlun8WCJbhGXaeKI2tIcvwjKtL5PMTgImwdqZ1JJvjgmooW/JtkTxY8m3tNhFWGoyX7a1jF1qg+wPzYgcawMdSzqWmpgXbS0LXI4JKALsM8CSLZuHxlOybWmxi7CUY0IzgtqgoSfbWvLNsTYgLBGWchYpRpCACniCqSVbhGU6P5bIFmGZNp6oDe3hi7BM68sks5OASbB2JrXkm2MCauhbsi1R/FjyLS12EZaazJdtLWOX2iD7QzMix9pAx5KOpSbmRVvLApdjAooA+wywZMvmofGUbFta7CIs5ZjQjKA2aOjJtpZ8c6wNCEuEpZxFihEkoAKeYGrJFmGZzo8lskVYpo0nakN7+CIs0/oyyewkYBKsnUkt+eaYgBr6lmxLFD+WfEuLXYSlJvNlW8vYpTbI/tCMyLE20LGkY6mJedHWssDlmIAiwD4DLNmyeWg8JduWFrsISzkmNCOoDRp6sq0l3xxrA8ISYSlnkWIECaiAJ5haskVYpvNjiWwRlmnjidrQHr4Iy7S+TDI7CZgEa2dSS745JqCGviXbEsWPJd/SYhdhqcl82dYydqkNsj80I3KsDY11LLe2ttzu7m7Fb3Fx0S0sLGhYmtmSgGlRW/LNMQE19C3ZsnloPCXblha7CEs5JjQjqA0aerKtJd8ca0MjwnJvb8/t7Oy4lZUVd3x87DY2NtzS0pKbnZ2VPTTmEZYBwuac1tk5JqCGCLGroSfbWvItLXYRlnL8aUZYxi77msZTsm2OtaERYem7lfPz825ubq6iVP+/jG58I0jAtOwt+eaYgBr6lmzZPDSekm1Li12EpRwTmhHUBg092daSb461IZmwnJmZyeJyuGWAsDnLCasZkWMCatZL7GroybaWfEuLXYSlHH+aEZaxy76m8ZRsm2NtSCIs/WVx/8rhPksSUA5szQhLvjkmYC5s2Tw0npJtS4tdhKUcE5oRlnWX2qDxlGybY21IIiy5FN47WHIMEjn0e4+wLHCw1XhKtoWvzGjUEaWxRViOGimD2VnWXYTlYD4ZdVSOtaERYRk/vHNwcOC2t7fd6uqqm5qaGpjl4eGh81+8IAABCEAAAhCAAATGR2B6etr5r1FejQhLf+D444bW1tY6D/KMclLYQAACEIAABCAAAQjkR6AxYZnf0jljCEAAAhCAAAQgAIEmCSAsm6TJXBCAAAQgAAEIQKBgAgjLgp3P0iEAAQhAAAIQgECTBBCWTdJkLghAAAIQgAAEIFAwAYRlwc5n6RCAAAQgAAEIQKBJAgjLJmkyFwQgAAEIQAACECiYAMKyYOezdAhAAAIQgAAEINAkAYRlkzSZCwIQgAAEIAABCBRMoNXC8v79++7SpUvu0UcfdSsrK+7UqVMdV/u/Z37t2jWX8sPcc/qb6ZocCCzDHGfPnnXLy8vVf/1fZfKcL168ONRfYqqfT05/JnRUlvv7++7GjRvu/PnzVayG+F1cXOz8wQHP+t69ex2+ox5rGLs2sO8Xo8Ow6DbW++nKlSvuxRdfHDnG28BY4thtjb1qpP+5rx2+br/22mtuZmbGLSwsPHCIJrhL5zypv/e1Yn193R0dHXVO0deJOqMmz79en5qce5LnCnXY191ue5zm3Nua960XlhsbG+5///ufe+GFF9zs7GwVA6Eg+e99Is7NzWlio6dtScIysPT/+mTxryAum4Db1gSM2fi49PG6tLRUxWrYPJ555pnOhjEODuM4ZhMxE89Rz8UmY7QJgdMGxpLPvFC8fft2py6cnJy4q1evunPnznVqszRHPV+0gn6Y403q2EE41tmPspZShWWdVZO52uRco/g0lU3rhaUvPF/+8pfd3//+9we6aL7A+df8/Lx74okn3Obmprtz5071s9Bxq78rDN3N8LfR//3vf1fdo7hDFzojp0+fdp///Ofd448/7p566qmu8/uCEB/XHztlBzVVENU37Vgg+WOGLtzdu3edH1vnFnPwnYnQ3Qx/JtT/zHed/ZsA//fn43fqgVf9XaXnf+HChZE2rFScBpk3LjSe1fHxsXvnnXeqLqb/Pmykfi7fjffxV19r/OdVQxejV8yWwr5fjHoR7/m88sorlYvOnDlTdcr8ywsf/3rzzTcf4BzHmx/vX6FjGXdHQ22I+YcrKL4Tt7u7W3XjQnz3qkVtqBV1AR4Llbg2eBZPP/20+8tf/lLV7Nh3vbj7uYL/4nyI/Rr7Nr56NUheTvKY+CpGvN7AwTOrs/HrCXU01NyHH374gXj3tTWut1/96lcrDL4WeX+VyDvkcbgCOmzd8PxK2NeKEJbf//733W9/+9tO4f/Nb37jfJLcvHmzEpZxx7LXu796EXz11Vcr4fLRj36002XyQbO9ve1WV1erBPQbv99Y4ssT8fw+4cM7+CbeUY6r+HXrzAaB5AtTLCy7cfMcvECKOcUJfHBwUBXBl1566QFfxT55/fXXq+X7OXLuFMdx4OP0c5/7XLUeL1r++9//Viy9WPzFL37R6bbHrHzBDyzrsVYyeylGQ976ePWx6zfb8IbwkUce6QiccBtCGBPizQtE/4bI+8iL0Oeee66Kx5AH/vvAPwhZf05+g+oV322sFfU3TiFnfQzX+YTaGPuuF3fvt/AKOfT88893OqKf+MQnVN3RcdVW6bi+BsaxG4+Pa0n8vY8r/6bmO9/5TiUcY16+0RHiPbyZCVf1PPt33333A7eVlcK72xWlYetGKftaEcLSb8rXr1+vRGQsdHxyBWHZ7Z2e3wDi7k/oZPjNO76kE28esUCKC2Kvd5KlCctu3MK74viSr2fnN/cg+uMNqZtP2iIsg1h+9tln3a9//etKUIbYDff4fOUrX6l+5jdO33mJBcjf/va36p7W+OU7D/5VMvt+wtKzifM2+MALeM8yXKqNf/673/2uszHHnbi4cxZ84OfxsRzz7xffba4V3URIENoxn1gIBd95oR8Lopi777bVrzq1XVjWhZ+Pt3pnO+6YB77d7hn0e9uPf/zjB+Ldj4vrTPxG3h+rNN7xmxq/fh+jw9QN3+n1+1QJ+1oxwtInhU8s79TwLjmIFV/YwiXGcDnAbyZxR7Hesey2SYeNP3TeQkH0QqDb/PHliFwv3fo1DHMpvBu3IB79PKHzE8RUXVjGAqnuk3BpJr6cLr3jn7TfB5Ho1/2vf/2r6nyFTfbDH/5w1Wn3r/ghn1hYduvChyJYMvt+MerFeKgJ/l9JWH7ve9+rukTh0ncscP70pz89MFe9ixbuO67fWyXVorbUisDK18g33nij86Ba/YpNN2EZ11H/ZrQX99g2fhMa37I0aXk/yvl0u8pVb2Z0a1z0uleyfrWuPq7XFaISeHdjVq8pUt3wwjJuZnmfx02p4Ks27GvFCEvvRH9p2r/ie/h8xzIWlv734QGK+qXqcOmqV8cy7ob6++HCpfC4IMbz+w0tfvcySnGZBJt+D0YMIsjjWxHCbQp1UR8uhcfCMr6s8Pvf/74SXeEBrUngMuo5+GLzz3/+s1qP34A9w1/96lfuQx/6UHWbRejOhEtU9UvhIU7j+8jqm1C3m8bbzF6K0V6XtOKHS+JYjjeI+A2RvxTe7dJkP+EU7uX2t3r0qkVtqRVhM43ju9sbn27C0sd7/VJ6eCMaC/pwz6G/1Bt33EbNx0m0q1+WDecYx3n93ssgXLp1Or19XVjW/x9fCq9fIfJNlbby7sWrfhtCfAtNr7oRa4c479u2rxUjLL3oixMtfrfghU14Z+s7hx//+Merp8j9/ZPhAYlPfvKT7rHHHuvcuNyr+xPfmPuFL3zBfexjH6vEQbf545uq/fmES+253VgeP6zg1xF3BgYRlr4ohcu3wTa+pOO5fOQjH3Hf+MY3qo23m098oYsvAefcnajfbxZYhHufQlct3Hzf7+Gd0L0NHft6x6wU9v1i1POMf19/eKd+Kdx3HsJ9kf7jXvzv33777a4P78QPUNSfiA6XEuP47lWL2lIrgoiM76ccRljGD1TG3L2gD/nga7VvGHz7299uxcOR3YRtfLtE+L2vef6hpzoHf9UjXP728eqfDYg74P57f7uGv9Wg/pR+fBx/e054kDCO/7bzrj/EG+/V8b4zSN3wtt3yvm37WquF5SS+04zPKX73PchHRkz6esZ1fnV2TXz8y7jWkttxYW/jsZJrxagP49UvX+b8gKRNlOmOAm8dv7p1zrUVYdlsLAw1W/2dUM5dtqEWnmBw/R186g8LTrCEbKeEfXrXlVgrQqf+H//4x8gfHRbfY5nzfezpI6yZI8C7GY5hllxrK8Ky2ThgNghAAAIQgAAEIFAsAYRlsa5n4RCAAAQgAAEIQKBZAgjLZnkyGwQgAAEIQAACECiWAMKyWNezcAhAAAIQgAAEINAsAYRlszyZDQIQgAAEIAABCBRLAGFZrOtZOAQgAAEIQAACEGiWAMKyWZ7MBgEIQAACEIAABIolgLAs1vUsHAIQgAAEIAABCDRLAGHZLE9mgwAEIAABCEAAAsUSQFgW63oWDgEIQAACEIAABJolgLBsliezQQACEIAABCAAgWIJICyLdT0LhwAEIAABCEAAAs0SQFg2y5PZIAABCEAAAhCAQLEEEJbFup6FQwACEIAABCAAgWYJICyb5clsEIAABCAAAQhAoFgCCMtiXc/CIQABCEAAAhCAQLMEEJbN8mQ2CEAgQwL7+/tufX3dHR0dVWd/9uxZt7y8PPRK/Dw3btxw58+fd6dOnRLtt7a23LvvvutWVlYGGi9OyAAIQAACYyaAsByzAzg8BCAwfgKxIPRns7m56RYWFtzc3NxQJzeosLx//767dOmS+9rXvubeeeedgYXoUCfDYAhAAAJjIICwHAN0DgkBCNgQ+Mgvf9bzQO/96Ced39UF4c7OTvU7Ly7999euXftAJ7Pbz+N57t69W9n6buTrr7/emWNtba0jWAcVoja0OAoEIAABPQGEpZ4hM0AAAhNKYBRh6Zdy9epVd+7cuWpVb775pnvuueeq7/2l6/n5eTc1NdXz5/5S+Be/+EV369atSlQeHx+769evu+eff/4Dl7sRlhMaOJwWBCAwMgGE5cjoMIQABCadwDDCMr7HMnQV9/b23CuvvPLAMhcXF93MzEzXn3/mM5+p7tU8ffq0u3jxYiVAT05Oqkvr/lW/lxJhOekRxPlBAALDEkBYDkuM8RCAQDYEhhGW4aGb+iVsv1h/STx+xZfK458HofipT33KPfzwww/YhQeEXnrpJS6FZxNBnCgEIDAsAYTlsMQYDwEIZENgFGHpFxce3vEdx+3tbbe6ulp1H8PLi8ReP/cC9Qc/+IG7cuXKBx4A8h3Qe/fudQQnHctsQokThQAEBiSAsBwQFMMgAIH8CIwiLP3HBHkB2O3BG3+J+8KFC252dvaBh3rCzz2h0Pk8ODioxOd3v/tdd/ny5eqjjPwldH+J3L/8U+FeZIaXv8Re74zmR5wzhgAESieAsCw9Alg/BFpMYFBh2WIELA0CEICAKQGEpSluDgYBCEAAAhCAAATaSwBh2V7fsjIIQAACEIAABCBgSgBhaYqbg0EAAhCAAAQgAIH2EkBYtte3rAwCEIAABCAAAQiYEkBYmuLmYBCAAAQgAAEIQKC9BBCW7fUtK4MABCAAAQhAAAKmBBCWprg5GAQgAAEIQAACEGgvAYRle33LyiAAAQhAAAIQgIApAYSlKW4OBgEIQAACEIAABNpLAGHZXt+yMghAAAIQgAAEIGBKAGFpipuDQQACEIAABCAAgfYSQFi217esDAIQgAAEIAABCJgSQFia4uZgEIAABCAAAQhAoL0EEJbt9S0rgwAEIAABCEAAAqYEEJamuDkYBCAAAQhAAAIQaC8BhGV7fcvKIAABCEAAAhCAgCmBjrB86623Xn///fefND06B4MABCAAAQhAAAIQaA2Bhx566Nb/AfjHH7xogz5w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nl-BE" sz="1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108" y="162236"/>
            <a:ext cx="918544" cy="5039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BAB2FC-B022-FB74-5D2D-8E4C8001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86" y="1063636"/>
            <a:ext cx="5818428" cy="2542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9D66CC-D524-8FDB-8647-DE7BCEADF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24" y="3695012"/>
            <a:ext cx="5265288" cy="28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523" y="131042"/>
            <a:ext cx="920576" cy="4999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98BD364-2021-3B99-DEC6-C7B3CEB6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808" y="1202131"/>
            <a:ext cx="7321621" cy="43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026" y="148459"/>
            <a:ext cx="920576" cy="4999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38AA8D-5FE6-6FDE-73C0-D773ADAC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22" y="1480327"/>
            <a:ext cx="6642556" cy="38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330"/>
      </p:ext>
    </p:extLst>
  </p:cSld>
  <p:clrMapOvr>
    <a:masterClrMapping/>
  </p:clrMapOvr>
</p:sld>
</file>

<file path=ppt/theme/theme1.xml><?xml version="1.0" encoding="utf-8"?>
<a:theme xmlns:a="http://schemas.openxmlformats.org/drawingml/2006/main" name="ZAS-thema">
  <a:themeElements>
    <a:clrScheme name="ZAS-kleuren">
      <a:dk1>
        <a:srgbClr val="08453C"/>
      </a:dk1>
      <a:lt1>
        <a:srgbClr val="FFFFFF"/>
      </a:lt1>
      <a:dk2>
        <a:srgbClr val="08453C"/>
      </a:dk2>
      <a:lt2>
        <a:srgbClr val="E7E6E6"/>
      </a:lt2>
      <a:accent1>
        <a:srgbClr val="EF4123"/>
      </a:accent1>
      <a:accent2>
        <a:srgbClr val="266B5E"/>
      </a:accent2>
      <a:accent3>
        <a:srgbClr val="6FC7B6"/>
      </a:accent3>
      <a:accent4>
        <a:srgbClr val="51AE32"/>
      </a:accent4>
      <a:accent5>
        <a:srgbClr val="D3D800"/>
      </a:accent5>
      <a:accent6>
        <a:srgbClr val="4996D2"/>
      </a:accent6>
      <a:hlink>
        <a:srgbClr val="EF4123"/>
      </a:hlink>
      <a:folHlink>
        <a:srgbClr val="8C4123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ZAS-presentation-stramien" id="{97CC9A2A-8310-B347-8D63-6F0064199EE7}" vid="{20733471-19B1-C34F-A39C-A2290EF59A6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d9e83f-a5dc-49d0-b358-dabe5804dd2a">
      <Terms xmlns="http://schemas.microsoft.com/office/infopath/2007/PartnerControls"/>
    </lcf76f155ced4ddcb4097134ff3c332f>
    <TaxCatchAll xmlns="ee34c461-2fc5-4f49-9f25-72d2a8d5c0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B3FBF92E7B43A207C9514136DE56" ma:contentTypeVersion="12" ma:contentTypeDescription="Een nieuw document maken." ma:contentTypeScope="" ma:versionID="d0d05e57dfc3ef3e195bb8fdf2c162c4">
  <xsd:schema xmlns:xsd="http://www.w3.org/2001/XMLSchema" xmlns:xs="http://www.w3.org/2001/XMLSchema" xmlns:p="http://schemas.microsoft.com/office/2006/metadata/properties" xmlns:ns2="1bd9e83f-a5dc-49d0-b358-dabe5804dd2a" xmlns:ns3="ee34c461-2fc5-4f49-9f25-72d2a8d5c070" targetNamespace="http://schemas.microsoft.com/office/2006/metadata/properties" ma:root="true" ma:fieldsID="f3561b7b14c53ba03ad7bfa2602f87bb" ns2:_="" ns3:_="">
    <xsd:import namespace="1bd9e83f-a5dc-49d0-b358-dabe5804dd2a"/>
    <xsd:import namespace="ee34c461-2fc5-4f49-9f25-72d2a8d5c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9e83f-a5dc-49d0-b358-dabe5804d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22c7f8b-08b3-4bbe-a8d5-23ec9d9dd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4c461-2fc5-4f49-9f25-72d2a8d5c0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8957e1-8891-4f07-907d-c75731de28eb}" ma:internalName="TaxCatchAll" ma:showField="CatchAllData" ma:web="ee34c461-2fc5-4f49-9f25-72d2a8d5c0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2D815-307B-488E-86B2-AC809534D95E}">
  <ds:schemaRefs>
    <ds:schemaRef ds:uri="http://schemas.microsoft.com/office/2006/metadata/properties"/>
    <ds:schemaRef ds:uri="http://schemas.microsoft.com/office/infopath/2007/PartnerControls"/>
    <ds:schemaRef ds:uri="1bd9e83f-a5dc-49d0-b358-dabe5804dd2a"/>
    <ds:schemaRef ds:uri="ee34c461-2fc5-4f49-9f25-72d2a8d5c070"/>
  </ds:schemaRefs>
</ds:datastoreItem>
</file>

<file path=customXml/itemProps2.xml><?xml version="1.0" encoding="utf-8"?>
<ds:datastoreItem xmlns:ds="http://schemas.openxmlformats.org/officeDocument/2006/customXml" ds:itemID="{DE916FBE-BDDE-462C-816D-1F29562C1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9FCE7-21BE-45C1-A0C4-E9D0D5FE5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d9e83f-a5dc-49d0-b358-dabe5804dd2a"/>
    <ds:schemaRef ds:uri="ee34c461-2fc5-4f49-9f25-72d2a8d5c0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ZAS-presentation-stramien</Template>
  <TotalTime>324</TotalTime>
  <Words>321</Words>
  <Application>Microsoft Office PowerPoint</Application>
  <PresentationFormat>Breedbeeld</PresentationFormat>
  <Paragraphs>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</vt:lpstr>
      <vt:lpstr>Gill Sans MT</vt:lpstr>
      <vt:lpstr>ZAS-thema</vt:lpstr>
      <vt:lpstr>PowerPoint-presentatie</vt:lpstr>
      <vt:lpstr>Pilootproject</vt:lpstr>
      <vt:lpstr>PowerPoint-presentatie</vt:lpstr>
      <vt:lpstr>PowerPoint-presentatie</vt:lpstr>
      <vt:lpstr>Visie</vt:lpstr>
      <vt:lpstr>PowerPoint-presentatie</vt:lpstr>
      <vt:lpstr>Enkele cijfers  (2023 &amp; 2024)</vt:lpstr>
      <vt:lpstr>PowerPoint-presentatie</vt:lpstr>
      <vt:lpstr>PowerPoint-presentatie</vt:lpstr>
      <vt:lpstr>PowerPoint-presentatie</vt:lpstr>
      <vt:lpstr>PowerPoint-presentatie</vt:lpstr>
      <vt:lpstr>PowerPoint-presentatie</vt:lpstr>
      <vt:lpstr>KRACHT POOS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Elfi Hermans</dc:creator>
  <cp:lastModifiedBy>Tine Maes</cp:lastModifiedBy>
  <cp:revision>16</cp:revision>
  <dcterms:created xsi:type="dcterms:W3CDTF">2022-11-24T15:08:56Z</dcterms:created>
  <dcterms:modified xsi:type="dcterms:W3CDTF">2024-09-16T14:25:16Z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0x010100C884B3FBF92E7B43A207C9514136DE56</vt:lpwstr>
  </property>
</Properties>
</file>