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Helvetica World" panose="020B0604020202020204" charset="-128"/>
      <p:regular r:id="rId22"/>
    </p:embeddedFont>
    <p:embeddedFont>
      <p:font typeface="Helvetica World Bold" panose="020B0604020202020204" charset="-128"/>
      <p:regular r:id="rId23"/>
    </p:embeddedFont>
    <p:embeddedFont>
      <p:font typeface="Helvetica World Italics" panose="020B0604020202020204" charset="-128"/>
      <p:regular r:id="rId24"/>
    </p:embeddedFont>
    <p:embeddedFont>
      <p:font typeface="Roca One" panose="020B0604020202020204" charset="0"/>
      <p:regular r:id="rId25"/>
    </p:embeddedFont>
    <p:embeddedFont>
      <p:font typeface="Roca One Italics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bstract Halftone Elements"/>
          <p:cNvSpPr/>
          <p:nvPr/>
        </p:nvSpPr>
        <p:spPr>
          <a:xfrm>
            <a:off x="5798137" y="6580210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 descr="Abstract Halftone Elements"/>
          <p:cNvSpPr/>
          <p:nvPr/>
        </p:nvSpPr>
        <p:spPr>
          <a:xfrm>
            <a:off x="-3771785" y="-4005240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484739" y="420319"/>
            <a:ext cx="10442086" cy="9327922"/>
          </a:xfrm>
          <a:custGeom>
            <a:avLst/>
            <a:gdLst/>
            <a:ahLst/>
            <a:cxnLst/>
            <a:rect l="l" t="t" r="r" b="b"/>
            <a:pathLst>
              <a:path w="10442086" h="9327922">
                <a:moveTo>
                  <a:pt x="0" y="0"/>
                </a:moveTo>
                <a:lnTo>
                  <a:pt x="10442086" y="0"/>
                </a:lnTo>
                <a:lnTo>
                  <a:pt x="10442086" y="9327922"/>
                </a:lnTo>
                <a:lnTo>
                  <a:pt x="0" y="9327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69" r="-876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TextBox 5"/>
          <p:cNvSpPr txBox="1"/>
          <p:nvPr/>
        </p:nvSpPr>
        <p:spPr>
          <a:xfrm>
            <a:off x="11386509" y="5563611"/>
            <a:ext cx="5749777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Roca One"/>
                <a:ea typeface="Roca One"/>
                <a:cs typeface="Roca One"/>
                <a:sym typeface="Roca One"/>
              </a:rPr>
              <a:t>Samen bouwen aan gastvrijheid</a:t>
            </a:r>
          </a:p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endParaRPr lang="en-US" sz="5000">
              <a:solidFill>
                <a:srgbClr val="000000"/>
              </a:solidFill>
              <a:latin typeface="Roca One"/>
              <a:ea typeface="Roca One"/>
              <a:cs typeface="Roca One"/>
              <a:sym typeface="Roca One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386509" y="7027070"/>
            <a:ext cx="5017088" cy="1214533"/>
            <a:chOff x="0" y="0"/>
            <a:chExt cx="6689451" cy="1619377"/>
          </a:xfrm>
        </p:grpSpPr>
        <p:sp>
          <p:nvSpPr>
            <p:cNvPr id="7" name="TextBox 7"/>
            <p:cNvSpPr txBox="1"/>
            <p:nvPr/>
          </p:nvSpPr>
          <p:spPr>
            <a:xfrm>
              <a:off x="0" y="497543"/>
              <a:ext cx="6689451" cy="1121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Roca One"/>
                  <a:ea typeface="Roca One"/>
                  <a:cs typeface="Roca One"/>
                  <a:sym typeface="Roca One"/>
                </a:rPr>
                <a:t>Kwartiermaken en maatschappelijk herstel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0"/>
              <a:ext cx="6373761" cy="8335"/>
            </a:xfrm>
            <a:prstGeom prst="rect">
              <a:avLst/>
            </a:prstGeom>
            <a:solidFill>
              <a:srgbClr val="435734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9" name="Freeform 9"/>
          <p:cNvSpPr/>
          <p:nvPr/>
        </p:nvSpPr>
        <p:spPr>
          <a:xfrm>
            <a:off x="15230189" y="8906554"/>
            <a:ext cx="703493" cy="703493"/>
          </a:xfrm>
          <a:custGeom>
            <a:avLst/>
            <a:gdLst/>
            <a:ahLst/>
            <a:cxnLst/>
            <a:rect l="l" t="t" r="r" b="b"/>
            <a:pathLst>
              <a:path w="703493" h="703493">
                <a:moveTo>
                  <a:pt x="0" y="0"/>
                </a:moveTo>
                <a:lnTo>
                  <a:pt x="703493" y="0"/>
                </a:lnTo>
                <a:lnTo>
                  <a:pt x="703493" y="703492"/>
                </a:lnTo>
                <a:lnTo>
                  <a:pt x="0" y="703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6095229" y="8745822"/>
            <a:ext cx="864225" cy="864225"/>
          </a:xfrm>
          <a:custGeom>
            <a:avLst/>
            <a:gdLst/>
            <a:ahLst/>
            <a:cxnLst/>
            <a:rect l="l" t="t" r="r" b="b"/>
            <a:pathLst>
              <a:path w="864225" h="864225">
                <a:moveTo>
                  <a:pt x="0" y="0"/>
                </a:moveTo>
                <a:lnTo>
                  <a:pt x="864224" y="0"/>
                </a:lnTo>
                <a:lnTo>
                  <a:pt x="864224" y="864224"/>
                </a:lnTo>
                <a:lnTo>
                  <a:pt x="0" y="8642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Freeform 11"/>
          <p:cNvSpPr/>
          <p:nvPr/>
        </p:nvSpPr>
        <p:spPr>
          <a:xfrm>
            <a:off x="12914009" y="9090949"/>
            <a:ext cx="2154256" cy="519098"/>
          </a:xfrm>
          <a:custGeom>
            <a:avLst/>
            <a:gdLst/>
            <a:ahLst/>
            <a:cxnLst/>
            <a:rect l="l" t="t" r="r" b="b"/>
            <a:pathLst>
              <a:path w="2154256" h="519098">
                <a:moveTo>
                  <a:pt x="0" y="0"/>
                </a:moveTo>
                <a:lnTo>
                  <a:pt x="2154255" y="0"/>
                </a:lnTo>
                <a:lnTo>
                  <a:pt x="2154255" y="519097"/>
                </a:lnTo>
                <a:lnTo>
                  <a:pt x="0" y="5190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bstract Halftone Elements"/>
          <p:cNvSpPr/>
          <p:nvPr/>
        </p:nvSpPr>
        <p:spPr>
          <a:xfrm>
            <a:off x="5798137" y="6580210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 descr="Abstract Halftone Elements"/>
          <p:cNvSpPr/>
          <p:nvPr/>
        </p:nvSpPr>
        <p:spPr>
          <a:xfrm>
            <a:off x="-3771785" y="-4005240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10206715" y="0"/>
            <a:ext cx="8081285" cy="10287000"/>
          </a:xfrm>
          <a:custGeom>
            <a:avLst/>
            <a:gdLst/>
            <a:ahLst/>
            <a:cxnLst/>
            <a:rect l="l" t="t" r="r" b="b"/>
            <a:pathLst>
              <a:path w="8081285" h="10287000">
                <a:moveTo>
                  <a:pt x="0" y="0"/>
                </a:moveTo>
                <a:lnTo>
                  <a:pt x="8081285" y="0"/>
                </a:lnTo>
                <a:lnTo>
                  <a:pt x="808128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918" b="-8918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5" name="Group 5"/>
          <p:cNvGrpSpPr/>
          <p:nvPr/>
        </p:nvGrpSpPr>
        <p:grpSpPr>
          <a:xfrm>
            <a:off x="1127631" y="6239466"/>
            <a:ext cx="7656410" cy="939238"/>
            <a:chOff x="0" y="0"/>
            <a:chExt cx="10208547" cy="1252318"/>
          </a:xfrm>
        </p:grpSpPr>
        <p:sp>
          <p:nvSpPr>
            <p:cNvPr id="6" name="TextBox 6"/>
            <p:cNvSpPr txBox="1"/>
            <p:nvPr/>
          </p:nvSpPr>
          <p:spPr>
            <a:xfrm>
              <a:off x="0" y="769803"/>
              <a:ext cx="10208547" cy="482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22"/>
                </a:lnSpc>
              </a:pPr>
              <a:r>
                <a:rPr lang="en-US" sz="2158">
                  <a:solidFill>
                    <a:srgbClr val="000000"/>
                  </a:solidFill>
                  <a:latin typeface="Roca One"/>
                  <a:ea typeface="Roca One"/>
                  <a:cs typeface="Roca One"/>
                  <a:sym typeface="Roca One"/>
                </a:rPr>
                <a:t>voorbeeld van samen kwartiermaken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0"/>
              <a:ext cx="9726783" cy="12719"/>
            </a:xfrm>
            <a:prstGeom prst="rect">
              <a:avLst/>
            </a:prstGeom>
            <a:solidFill>
              <a:srgbClr val="435734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27631" y="5000058"/>
            <a:ext cx="3861495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5000">
                <a:solidFill>
                  <a:srgbClr val="000000"/>
                </a:solidFill>
                <a:latin typeface="Roca One"/>
                <a:ea typeface="Roca One"/>
                <a:cs typeface="Roca One"/>
                <a:sym typeface="Roca One"/>
              </a:rPr>
              <a:t>Verbinden </a:t>
            </a:r>
          </a:p>
          <a:p>
            <a:pPr algn="just">
              <a:lnSpc>
                <a:spcPts val="4200"/>
              </a:lnSpc>
            </a:pPr>
            <a:r>
              <a:rPr lang="en-US" sz="5000">
                <a:solidFill>
                  <a:srgbClr val="000000"/>
                </a:solidFill>
                <a:latin typeface="Roca One"/>
                <a:ea typeface="Roca One"/>
                <a:cs typeface="Roca One"/>
                <a:sym typeface="Roca One"/>
              </a:rPr>
              <a:t>met de buurt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81873" y="9626629"/>
            <a:ext cx="5108823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beeld: Jente Van Pelt - Studio Coup de foudre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80077" y="3429457"/>
            <a:ext cx="7947095" cy="4473806"/>
          </a:xfrm>
          <a:custGeom>
            <a:avLst/>
            <a:gdLst/>
            <a:ahLst/>
            <a:cxnLst/>
            <a:rect l="l" t="t" r="r" b="b"/>
            <a:pathLst>
              <a:path w="7947095" h="4473806">
                <a:moveTo>
                  <a:pt x="0" y="0"/>
                </a:moveTo>
                <a:lnTo>
                  <a:pt x="7947094" y="0"/>
                </a:lnTo>
                <a:lnTo>
                  <a:pt x="7947094" y="4473806"/>
                </a:lnTo>
                <a:lnTo>
                  <a:pt x="0" y="447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316" b="-1368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13305001" y="3429457"/>
            <a:ext cx="4982999" cy="4473806"/>
          </a:xfrm>
          <a:custGeom>
            <a:avLst/>
            <a:gdLst/>
            <a:ahLst/>
            <a:cxnLst/>
            <a:rect l="l" t="t" r="r" b="b"/>
            <a:pathLst>
              <a:path w="4982999" h="4473806">
                <a:moveTo>
                  <a:pt x="0" y="0"/>
                </a:moveTo>
                <a:lnTo>
                  <a:pt x="4982999" y="0"/>
                </a:lnTo>
                <a:lnTo>
                  <a:pt x="4982999" y="4473806"/>
                </a:lnTo>
                <a:lnTo>
                  <a:pt x="0" y="447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458" r="-1745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0" y="3429457"/>
            <a:ext cx="5002247" cy="4473806"/>
          </a:xfrm>
          <a:custGeom>
            <a:avLst/>
            <a:gdLst/>
            <a:ahLst/>
            <a:cxnLst/>
            <a:rect l="l" t="t" r="r" b="b"/>
            <a:pathLst>
              <a:path w="5002247" h="4473806">
                <a:moveTo>
                  <a:pt x="0" y="0"/>
                </a:moveTo>
                <a:lnTo>
                  <a:pt x="5002247" y="0"/>
                </a:lnTo>
                <a:lnTo>
                  <a:pt x="5002247" y="4473806"/>
                </a:lnTo>
                <a:lnTo>
                  <a:pt x="0" y="4473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475" r="-17678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5" name="Group 5"/>
          <p:cNvGrpSpPr/>
          <p:nvPr/>
        </p:nvGrpSpPr>
        <p:grpSpPr>
          <a:xfrm>
            <a:off x="773048" y="2568415"/>
            <a:ext cx="16230600" cy="1230084"/>
            <a:chOff x="0" y="0"/>
            <a:chExt cx="21640800" cy="1640112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216408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Roca One"/>
                  <a:ea typeface="Roca One"/>
                  <a:cs typeface="Roca One"/>
                  <a:sym typeface="Roca One"/>
                </a:rPr>
                <a:t>Het begon met een bank...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71245"/>
              <a:ext cx="21640800" cy="668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5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67800" y="1028700"/>
            <a:ext cx="9220200" cy="8229600"/>
          </a:xfrm>
          <a:custGeom>
            <a:avLst/>
            <a:gdLst/>
            <a:ahLst/>
            <a:cxnLst/>
            <a:rect l="l" t="t" r="r" b="b"/>
            <a:pathLst>
              <a:path w="9220200" h="8229600">
                <a:moveTo>
                  <a:pt x="0" y="0"/>
                </a:moveTo>
                <a:lnTo>
                  <a:pt x="9220200" y="0"/>
                </a:lnTo>
                <a:lnTo>
                  <a:pt x="92202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942" r="-16942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199779" y="2519926"/>
            <a:ext cx="6146800" cy="5010626"/>
            <a:chOff x="0" y="0"/>
            <a:chExt cx="8195733" cy="6680834"/>
          </a:xfrm>
        </p:grpSpPr>
        <p:sp>
          <p:nvSpPr>
            <p:cNvPr id="4" name="TextBox 4"/>
            <p:cNvSpPr txBox="1"/>
            <p:nvPr/>
          </p:nvSpPr>
          <p:spPr>
            <a:xfrm>
              <a:off x="0" y="3914352"/>
              <a:ext cx="7387374" cy="2766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5" lvl="1" indent="-269872" algn="l">
                <a:lnSpc>
                  <a:spcPts val="27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w</a:t>
              </a:r>
              <a:r>
                <a:rPr lang="en-US" sz="2499" u="none" strike="noStrik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e adopteerden een bank</a:t>
              </a:r>
            </a:p>
            <a:p>
              <a:pPr algn="l">
                <a:lnSpc>
                  <a:spcPts val="2749"/>
                </a:lnSpc>
                <a:spcBef>
                  <a:spcPct val="0"/>
                </a:spcBef>
              </a:pPr>
              <a:endParaRPr lang="en-US" sz="2499" u="none" strike="noStrik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endParaRPr>
            </a:p>
            <a:p>
              <a:pPr marL="539745" lvl="1" indent="-269872" algn="l">
                <a:lnSpc>
                  <a:spcPts val="27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499" u="none" strike="noStrik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deelnemer van de Werkgroep Vrije Tijd neemt contact op met de buurt </a:t>
              </a:r>
            </a:p>
            <a:p>
              <a:pPr marL="1079489" lvl="2" indent="-359830" algn="l">
                <a:lnSpc>
                  <a:spcPts val="2749"/>
                </a:lnSpc>
                <a:spcBef>
                  <a:spcPct val="0"/>
                </a:spcBef>
                <a:buFont typeface="Arial"/>
                <a:buChar char="⚬"/>
              </a:pPr>
              <a:r>
                <a:rPr lang="en-US" sz="2499" u="none" strike="noStrik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buurtcomité komt op bezoek</a:t>
              </a:r>
            </a:p>
            <a:p>
              <a:pPr marL="1079489" lvl="2" indent="-359830" algn="l">
                <a:lnSpc>
                  <a:spcPts val="2749"/>
                </a:lnSpc>
                <a:spcBef>
                  <a:spcPct val="0"/>
                </a:spcBef>
                <a:buFont typeface="Arial"/>
                <a:buChar char="⚬"/>
              </a:pPr>
              <a:r>
                <a:rPr lang="en-US" sz="2499" u="none" strike="noStrik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er ontstaat een idee...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695551"/>
              <a:ext cx="8195733" cy="518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66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300"/>
              <a:ext cx="8195733" cy="1879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3999" i="1" u="none" strike="noStrike">
                  <a:solidFill>
                    <a:srgbClr val="000000"/>
                  </a:solidFill>
                  <a:latin typeface="Roca One Italics"/>
                  <a:ea typeface="Roca One Italics"/>
                  <a:cs typeface="Roca One Italics"/>
                  <a:sym typeface="Roca One Italics"/>
                </a:rPr>
                <a:t>“Kom hier en zet u,</a:t>
              </a:r>
            </a:p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3999" i="1" u="none" strike="noStrike">
                  <a:solidFill>
                    <a:srgbClr val="000000"/>
                  </a:solidFill>
                  <a:latin typeface="Roca One Italics"/>
                  <a:ea typeface="Roca One Italics"/>
                  <a:cs typeface="Roca One Italics"/>
                  <a:sym typeface="Roca One Italics"/>
                </a:rPr>
                <a:t> hier is nog plaats,</a:t>
              </a:r>
            </a:p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3999" i="1" u="none" strike="noStrike">
                  <a:solidFill>
                    <a:srgbClr val="000000"/>
                  </a:solidFill>
                  <a:latin typeface="Roca One Italics"/>
                  <a:ea typeface="Roca One Italics"/>
                  <a:cs typeface="Roca One Italics"/>
                  <a:sym typeface="Roca One Italics"/>
                </a:rPr>
                <a:t> voor wie gij zijt.”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06236" y="1028700"/>
            <a:ext cx="5600564" cy="6670975"/>
          </a:xfrm>
          <a:custGeom>
            <a:avLst/>
            <a:gdLst/>
            <a:ahLst/>
            <a:cxnLst/>
            <a:rect l="l" t="t" r="r" b="b"/>
            <a:pathLst>
              <a:path w="5600564" h="6670975">
                <a:moveTo>
                  <a:pt x="0" y="0"/>
                </a:moveTo>
                <a:lnTo>
                  <a:pt x="5600563" y="0"/>
                </a:lnTo>
                <a:lnTo>
                  <a:pt x="5600563" y="6670975"/>
                </a:lnTo>
                <a:lnTo>
                  <a:pt x="0" y="6670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77" t="-391" b="-5296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1962239" y="1028700"/>
            <a:ext cx="8115300" cy="6670975"/>
          </a:xfrm>
          <a:custGeom>
            <a:avLst/>
            <a:gdLst/>
            <a:ahLst/>
            <a:cxnLst/>
            <a:rect l="l" t="t" r="r" b="b"/>
            <a:pathLst>
              <a:path w="8115300" h="6670975">
                <a:moveTo>
                  <a:pt x="0" y="0"/>
                </a:moveTo>
                <a:lnTo>
                  <a:pt x="8115300" y="0"/>
                </a:lnTo>
                <a:lnTo>
                  <a:pt x="8115300" y="6670975"/>
                </a:lnTo>
                <a:lnTo>
                  <a:pt x="0" y="6670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482" r="-2404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TextBox 4"/>
          <p:cNvSpPr txBox="1"/>
          <p:nvPr/>
        </p:nvSpPr>
        <p:spPr>
          <a:xfrm>
            <a:off x="10508552" y="8599586"/>
            <a:ext cx="3991064" cy="844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2612" lvl="2" indent="-234204" algn="l">
              <a:lnSpc>
                <a:spcPts val="2278"/>
              </a:lnSpc>
              <a:spcBef>
                <a:spcPct val="0"/>
              </a:spcBef>
              <a:buFont typeface="Arial"/>
              <a:buChar char="⚬"/>
            </a:pPr>
            <a:r>
              <a:rPr lang="en-US" sz="1627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M-Magazine</a:t>
            </a:r>
          </a:p>
          <a:p>
            <a:pPr marL="702612" lvl="2" indent="-234204" algn="l">
              <a:lnSpc>
                <a:spcPts val="2278"/>
              </a:lnSpc>
              <a:spcBef>
                <a:spcPct val="0"/>
              </a:spcBef>
              <a:buFont typeface="Arial"/>
              <a:buChar char="⚬"/>
            </a:pPr>
            <a:r>
              <a:rPr lang="en-US" sz="1627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eerste contact wordt gelegd voor toekomstige samenwerking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62239" y="8599586"/>
            <a:ext cx="3991064" cy="55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2612" lvl="2" indent="-234204" algn="l">
              <a:lnSpc>
                <a:spcPts val="2278"/>
              </a:lnSpc>
              <a:spcBef>
                <a:spcPct val="0"/>
              </a:spcBef>
              <a:buFont typeface="Arial"/>
              <a:buChar char="⚬"/>
            </a:pPr>
            <a:r>
              <a:rPr lang="en-US" sz="1627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Curieus vzw?</a:t>
            </a:r>
          </a:p>
          <a:p>
            <a:pPr marL="702612" lvl="2" indent="-234204" algn="l">
              <a:lnSpc>
                <a:spcPts val="2278"/>
              </a:lnSpc>
              <a:spcBef>
                <a:spcPct val="0"/>
              </a:spcBef>
              <a:buFont typeface="Arial"/>
              <a:buChar char="⚬"/>
            </a:pPr>
            <a:r>
              <a:rPr lang="en-US" sz="1627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100in1day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08552" y="7996463"/>
            <a:ext cx="4991189" cy="48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31"/>
              </a:lnSpc>
              <a:spcBef>
                <a:spcPct val="0"/>
              </a:spcBef>
            </a:pPr>
            <a:r>
              <a:rPr lang="en-US" sz="287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Stad Mortsel pikt slogan op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62239" y="7996463"/>
            <a:ext cx="4991189" cy="48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31"/>
              </a:lnSpc>
              <a:spcBef>
                <a:spcPct val="0"/>
              </a:spcBef>
            </a:pPr>
            <a:r>
              <a:rPr lang="en-US" sz="287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Op bezoek bij Café Curieus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416244" cy="10287000"/>
          </a:xfrm>
          <a:custGeom>
            <a:avLst/>
            <a:gdLst/>
            <a:ahLst/>
            <a:cxnLst/>
            <a:rect l="l" t="t" r="r" b="b"/>
            <a:pathLst>
              <a:path w="8416244" h="10287000">
                <a:moveTo>
                  <a:pt x="0" y="0"/>
                </a:moveTo>
                <a:lnTo>
                  <a:pt x="8416244" y="0"/>
                </a:lnTo>
                <a:lnTo>
                  <a:pt x="84162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670" r="-4167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TextBox 3"/>
          <p:cNvSpPr txBox="1"/>
          <p:nvPr/>
        </p:nvSpPr>
        <p:spPr>
          <a:xfrm>
            <a:off x="9144000" y="4029075"/>
            <a:ext cx="6700613" cy="222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samen met het buurtcomité</a:t>
            </a:r>
          </a:p>
          <a:p>
            <a:pPr marL="0" lvl="0" indent="0" algn="l">
              <a:lnSpc>
                <a:spcPts val="2999"/>
              </a:lnSpc>
            </a:pPr>
            <a:endParaRPr lang="en-US" sz="2499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539749" lvl="1" indent="-269875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deelnemers leggen contacten en nemen organisatie mee in handen</a:t>
            </a:r>
          </a:p>
          <a:p>
            <a:pPr marL="0" lvl="0" indent="0" algn="l">
              <a:lnSpc>
                <a:spcPts val="2999"/>
              </a:lnSpc>
            </a:pPr>
            <a:endParaRPr lang="en-US" sz="2499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539749" lvl="1" indent="-269875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als gelijkwaardige partners aan tafel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4524375" cy="5095875"/>
          </a:xfrm>
          <a:custGeom>
            <a:avLst/>
            <a:gdLst/>
            <a:ahLst/>
            <a:cxnLst/>
            <a:rect l="l" t="t" r="r" b="b"/>
            <a:pathLst>
              <a:path w="4524375" h="5095875">
                <a:moveTo>
                  <a:pt x="0" y="0"/>
                </a:moveTo>
                <a:lnTo>
                  <a:pt x="4524375" y="0"/>
                </a:lnTo>
                <a:lnTo>
                  <a:pt x="4524375" y="5095875"/>
                </a:lnTo>
                <a:lnTo>
                  <a:pt x="0" y="5095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88" b="-1658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9144000" y="5191125"/>
            <a:ext cx="4524375" cy="5095875"/>
          </a:xfrm>
          <a:custGeom>
            <a:avLst/>
            <a:gdLst/>
            <a:ahLst/>
            <a:cxnLst/>
            <a:rect l="l" t="t" r="r" b="b"/>
            <a:pathLst>
              <a:path w="4524375" h="5095875">
                <a:moveTo>
                  <a:pt x="0" y="0"/>
                </a:moveTo>
                <a:lnTo>
                  <a:pt x="4524375" y="0"/>
                </a:lnTo>
                <a:lnTo>
                  <a:pt x="4524375" y="5095875"/>
                </a:lnTo>
                <a:lnTo>
                  <a:pt x="0" y="509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473" r="-34473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13763625" y="0"/>
            <a:ext cx="4524375" cy="3365500"/>
          </a:xfrm>
          <a:custGeom>
            <a:avLst/>
            <a:gdLst/>
            <a:ahLst/>
            <a:cxnLst/>
            <a:rect l="l" t="t" r="r" b="b"/>
            <a:pathLst>
              <a:path w="4524375" h="3365500">
                <a:moveTo>
                  <a:pt x="0" y="0"/>
                </a:moveTo>
                <a:lnTo>
                  <a:pt x="4524375" y="0"/>
                </a:lnTo>
                <a:lnTo>
                  <a:pt x="4524375" y="3365500"/>
                </a:lnTo>
                <a:lnTo>
                  <a:pt x="0" y="3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789" r="-578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>
            <a:off x="13763625" y="3476625"/>
            <a:ext cx="4524375" cy="3365500"/>
          </a:xfrm>
          <a:custGeom>
            <a:avLst/>
            <a:gdLst/>
            <a:ahLst/>
            <a:cxnLst/>
            <a:rect l="l" t="t" r="r" b="b"/>
            <a:pathLst>
              <a:path w="4524375" h="3365500">
                <a:moveTo>
                  <a:pt x="0" y="0"/>
                </a:moveTo>
                <a:lnTo>
                  <a:pt x="4524375" y="0"/>
                </a:lnTo>
                <a:lnTo>
                  <a:pt x="4524375" y="3365500"/>
                </a:lnTo>
                <a:lnTo>
                  <a:pt x="0" y="3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789" r="-578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3763625" y="6953250"/>
            <a:ext cx="4524375" cy="3333750"/>
          </a:xfrm>
          <a:custGeom>
            <a:avLst/>
            <a:gdLst/>
            <a:ahLst/>
            <a:cxnLst/>
            <a:rect l="l" t="t" r="r" b="b"/>
            <a:pathLst>
              <a:path w="4524375" h="3333750">
                <a:moveTo>
                  <a:pt x="0" y="0"/>
                </a:moveTo>
                <a:lnTo>
                  <a:pt x="4524375" y="0"/>
                </a:lnTo>
                <a:lnTo>
                  <a:pt x="4524375" y="3333750"/>
                </a:lnTo>
                <a:lnTo>
                  <a:pt x="0" y="33337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63" r="-5263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235832" y="3634746"/>
            <a:ext cx="5532090" cy="3683629"/>
            <a:chOff x="0" y="0"/>
            <a:chExt cx="7376120" cy="4911506"/>
          </a:xfrm>
        </p:grpSpPr>
        <p:sp>
          <p:nvSpPr>
            <p:cNvPr id="8" name="TextBox 8"/>
            <p:cNvSpPr txBox="1"/>
            <p:nvPr/>
          </p:nvSpPr>
          <p:spPr>
            <a:xfrm>
              <a:off x="0" y="1770626"/>
              <a:ext cx="7376120" cy="31408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81850" lvl="1" indent="-290925" algn="l">
                <a:lnSpc>
                  <a:spcPts val="3772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4" u="none" strike="noStrik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symbolische verbinding van de adoptiebanken van ‘t Aktief/de Klapper en buurt Klein Luithagen</a:t>
              </a:r>
            </a:p>
            <a:p>
              <a:pPr algn="l">
                <a:lnSpc>
                  <a:spcPts val="3772"/>
                </a:lnSpc>
                <a:spcBef>
                  <a:spcPct val="0"/>
                </a:spcBef>
              </a:pPr>
              <a:endParaRPr lang="en-US" sz="2694" u="none" strike="noStrike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endParaRPr>
            </a:p>
            <a:p>
              <a:pPr marL="581850" lvl="1" indent="-290925" algn="l">
                <a:lnSpc>
                  <a:spcPts val="3772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4" u="none" strike="noStrike">
                  <a:solidFill>
                    <a:srgbClr val="000000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op 100in1day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5725"/>
              <a:ext cx="7376120" cy="717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79"/>
                </a:lnSpc>
                <a:spcBef>
                  <a:spcPct val="0"/>
                </a:spcBef>
              </a:pPr>
              <a:r>
                <a:rPr lang="en-US" sz="3999" i="1" u="none" strike="noStrike">
                  <a:solidFill>
                    <a:srgbClr val="000000"/>
                  </a:solidFill>
                  <a:latin typeface="Roca One Italics"/>
                  <a:ea typeface="Roca One Italics"/>
                  <a:cs typeface="Roca One Italics"/>
                  <a:sym typeface="Roca One Italics"/>
                </a:rPr>
                <a:t>Bankborrel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470025"/>
            <a:ext cx="15371982" cy="676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spc="238">
                <a:solidFill>
                  <a:srgbClr val="000000"/>
                </a:solidFill>
                <a:latin typeface="Roca One"/>
                <a:ea typeface="Roca One"/>
                <a:cs typeface="Roca One"/>
                <a:sym typeface="Roca One"/>
              </a:rPr>
              <a:t>WAT IS HIER UIT VOORTGEKOMEN?</a:t>
            </a:r>
          </a:p>
          <a:p>
            <a:pPr algn="l">
              <a:lnSpc>
                <a:spcPts val="4200"/>
              </a:lnSpc>
            </a:pPr>
            <a:endParaRPr lang="en-US" sz="4500" spc="238">
              <a:solidFill>
                <a:srgbClr val="000000"/>
              </a:solidFill>
              <a:latin typeface="Roca One"/>
              <a:ea typeface="Roca One"/>
              <a:cs typeface="Roca One"/>
              <a:sym typeface="Roca One"/>
            </a:endParaRPr>
          </a:p>
          <a:p>
            <a:pPr marL="755651" lvl="1" indent="-377825" algn="l">
              <a:lnSpc>
                <a:spcPts val="4200"/>
              </a:lnSpc>
              <a:buFont typeface="Arial"/>
              <a:buChar char="•"/>
            </a:pPr>
            <a:r>
              <a:rPr lang="en-US" sz="3500" b="1" spc="185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SAMENWERKINGEN EN PARTNERSCHAPPEN</a:t>
            </a:r>
          </a:p>
          <a:p>
            <a:pPr marL="1511301" lvl="2" indent="-503767" algn="l">
              <a:lnSpc>
                <a:spcPts val="4200"/>
              </a:lnSpc>
              <a:buFont typeface="Arial"/>
              <a:buChar char="⚬"/>
            </a:pPr>
            <a:r>
              <a:rPr lang="en-US" sz="3500" spc="185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met de </a:t>
            </a:r>
            <a:r>
              <a:rPr lang="en-US" sz="3500" b="1" spc="185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buurt </a:t>
            </a:r>
          </a:p>
          <a:p>
            <a:pPr marL="2266952" lvl="3" indent="-566738" algn="l">
              <a:lnSpc>
                <a:spcPts val="4200"/>
              </a:lnSpc>
              <a:buFont typeface="Arial"/>
              <a:buChar char="￭"/>
            </a:pPr>
            <a:r>
              <a:rPr lang="en-US" sz="3500" spc="185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rommelmarkt, tentoonstelling opendeurdag, buurtbewoners stellen vragen,...</a:t>
            </a:r>
          </a:p>
          <a:p>
            <a:pPr marL="1511301" lvl="2" indent="-503767" algn="l">
              <a:lnSpc>
                <a:spcPts val="4200"/>
              </a:lnSpc>
              <a:buFont typeface="Arial"/>
              <a:buChar char="⚬"/>
            </a:pPr>
            <a:r>
              <a:rPr lang="en-US" sz="3500" spc="185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met </a:t>
            </a:r>
            <a:r>
              <a:rPr lang="en-US" sz="3500" b="1" spc="185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andere organisaties</a:t>
            </a:r>
          </a:p>
          <a:p>
            <a:pPr marL="2266952" lvl="3" indent="-566738" algn="l">
              <a:lnSpc>
                <a:spcPts val="4200"/>
              </a:lnSpc>
              <a:buFont typeface="Arial"/>
              <a:buChar char="￭"/>
            </a:pPr>
            <a:r>
              <a:rPr lang="en-US" sz="3500" spc="185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Curieus vzw - ondersteuning in toekomstige initiatieven, 100in1day 2024,...</a:t>
            </a:r>
          </a:p>
          <a:p>
            <a:pPr marL="1511301" lvl="2" indent="-503767" algn="l">
              <a:lnSpc>
                <a:spcPts val="4200"/>
              </a:lnSpc>
              <a:buFont typeface="Arial"/>
              <a:buChar char="⚬"/>
            </a:pPr>
            <a:r>
              <a:rPr lang="en-US" sz="3500" spc="185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met</a:t>
            </a:r>
            <a:r>
              <a:rPr lang="en-US" sz="3500" b="1" spc="185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lokaal bestuur Mortsel</a:t>
            </a:r>
          </a:p>
          <a:p>
            <a:pPr marL="2266952" lvl="3" indent="-566738" algn="l">
              <a:lnSpc>
                <a:spcPts val="4200"/>
              </a:lnSpc>
              <a:spcBef>
                <a:spcPct val="0"/>
              </a:spcBef>
              <a:buFont typeface="Arial"/>
              <a:buChar char="￭"/>
            </a:pPr>
            <a:r>
              <a:rPr lang="en-US" sz="3500" spc="185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vindt de weg naar de werking, samenwerking rond 10-daagse 2024, samenwerking rond project Samen Lezen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048375"/>
            <a:ext cx="15371982" cy="540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  <a:p>
            <a:pPr algn="l">
              <a:lnSpc>
                <a:spcPts val="4200"/>
              </a:lnSpc>
            </a:pPr>
            <a:endParaRPr/>
          </a:p>
          <a:p>
            <a:pPr marL="755651" lvl="1" indent="-377825" algn="l">
              <a:lnSpc>
                <a:spcPts val="4200"/>
              </a:lnSpc>
              <a:buFont typeface="Arial"/>
              <a:buChar char="•"/>
            </a:pPr>
            <a:r>
              <a:rPr lang="en-US" sz="3500" b="1" spc="185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Groei bij de deelnemers (algemeen)</a:t>
            </a:r>
          </a:p>
          <a:p>
            <a:pPr algn="l">
              <a:lnSpc>
                <a:spcPts val="4200"/>
              </a:lnSpc>
            </a:pPr>
            <a:endParaRPr lang="en-US" sz="3500" b="1" spc="185">
              <a:solidFill>
                <a:srgbClr val="00000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pPr marL="1511301" lvl="2" indent="-503767" algn="l">
              <a:lnSpc>
                <a:spcPts val="4200"/>
              </a:lnSpc>
              <a:buFont typeface="Arial"/>
              <a:buChar char="⚬"/>
            </a:pPr>
            <a:r>
              <a:rPr lang="en-US" sz="3500" spc="185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mensen nemen engagementen op</a:t>
            </a:r>
          </a:p>
          <a:p>
            <a:pPr marL="1511301" lvl="2" indent="-503767" algn="l">
              <a:lnSpc>
                <a:spcPts val="4200"/>
              </a:lnSpc>
              <a:buFont typeface="Arial"/>
              <a:buChar char="⚬"/>
            </a:pPr>
            <a:r>
              <a:rPr lang="en-US" sz="3500" spc="185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ondersteunen elkaar </a:t>
            </a:r>
          </a:p>
          <a:p>
            <a:pPr marL="1511301" lvl="2" indent="-503767" algn="l">
              <a:lnSpc>
                <a:spcPts val="4200"/>
              </a:lnSpc>
              <a:buFont typeface="Arial"/>
              <a:buChar char="⚬"/>
            </a:pPr>
            <a:r>
              <a:rPr lang="en-US" sz="3500" spc="185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er komt iets in beweging</a:t>
            </a:r>
          </a:p>
          <a:p>
            <a:pPr marL="1511301" lvl="2" indent="-503767" algn="l">
              <a:lnSpc>
                <a:spcPts val="4200"/>
              </a:lnSpc>
              <a:buFont typeface="Arial"/>
              <a:buChar char="⚬"/>
            </a:pPr>
            <a:r>
              <a:rPr lang="en-US" sz="3500" spc="185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mensen vinden aansluiting op andere plekken</a:t>
            </a:r>
          </a:p>
          <a:p>
            <a:pPr marL="1511301" lvl="2" indent="-503767" algn="l">
              <a:lnSpc>
                <a:spcPts val="4200"/>
              </a:lnSpc>
              <a:buFont typeface="Arial"/>
              <a:buChar char="⚬"/>
            </a:pPr>
            <a:r>
              <a:rPr lang="en-US" sz="3500" spc="185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verbinden met een ‘groter’ project versterkt 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500" spc="185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562725" cy="5095875"/>
          </a:xfrm>
          <a:custGeom>
            <a:avLst/>
            <a:gdLst/>
            <a:ahLst/>
            <a:cxnLst/>
            <a:rect l="l" t="t" r="r" b="b"/>
            <a:pathLst>
              <a:path w="6562725" h="5095875">
                <a:moveTo>
                  <a:pt x="0" y="0"/>
                </a:moveTo>
                <a:lnTo>
                  <a:pt x="6562725" y="0"/>
                </a:lnTo>
                <a:lnTo>
                  <a:pt x="6562725" y="5095875"/>
                </a:lnTo>
                <a:lnTo>
                  <a:pt x="0" y="5095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588" b="-4658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6657975" y="0"/>
            <a:ext cx="6562725" cy="5095875"/>
          </a:xfrm>
          <a:custGeom>
            <a:avLst/>
            <a:gdLst/>
            <a:ahLst/>
            <a:cxnLst/>
            <a:rect l="l" t="t" r="r" b="b"/>
            <a:pathLst>
              <a:path w="6562725" h="5095875">
                <a:moveTo>
                  <a:pt x="0" y="0"/>
                </a:moveTo>
                <a:lnTo>
                  <a:pt x="6562725" y="0"/>
                </a:lnTo>
                <a:lnTo>
                  <a:pt x="6562725" y="5095875"/>
                </a:lnTo>
                <a:lnTo>
                  <a:pt x="0" y="509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588" b="-4658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0" y="5191125"/>
            <a:ext cx="4343400" cy="5095875"/>
          </a:xfrm>
          <a:custGeom>
            <a:avLst/>
            <a:gdLst/>
            <a:ahLst/>
            <a:cxnLst/>
            <a:rect l="l" t="t" r="r" b="b"/>
            <a:pathLst>
              <a:path w="4343400" h="5095875">
                <a:moveTo>
                  <a:pt x="0" y="0"/>
                </a:moveTo>
                <a:lnTo>
                  <a:pt x="4343400" y="0"/>
                </a:lnTo>
                <a:lnTo>
                  <a:pt x="4343400" y="5095875"/>
                </a:lnTo>
                <a:lnTo>
                  <a:pt x="0" y="5095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041" b="-1404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>
            <a:off x="4454525" y="5191125"/>
            <a:ext cx="4343400" cy="5095875"/>
          </a:xfrm>
          <a:custGeom>
            <a:avLst/>
            <a:gdLst/>
            <a:ahLst/>
            <a:cxnLst/>
            <a:rect l="l" t="t" r="r" b="b"/>
            <a:pathLst>
              <a:path w="4343400" h="5095875">
                <a:moveTo>
                  <a:pt x="0" y="0"/>
                </a:moveTo>
                <a:lnTo>
                  <a:pt x="4343400" y="0"/>
                </a:lnTo>
                <a:lnTo>
                  <a:pt x="4343400" y="5095875"/>
                </a:lnTo>
                <a:lnTo>
                  <a:pt x="0" y="5095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965" b="-1396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8909050" y="5191125"/>
            <a:ext cx="4311650" cy="5095875"/>
          </a:xfrm>
          <a:custGeom>
            <a:avLst/>
            <a:gdLst/>
            <a:ahLst/>
            <a:cxnLst/>
            <a:rect l="l" t="t" r="r" b="b"/>
            <a:pathLst>
              <a:path w="4311650" h="5095875">
                <a:moveTo>
                  <a:pt x="0" y="0"/>
                </a:moveTo>
                <a:lnTo>
                  <a:pt x="4311650" y="0"/>
                </a:lnTo>
                <a:lnTo>
                  <a:pt x="4311650" y="5095875"/>
                </a:lnTo>
                <a:lnTo>
                  <a:pt x="0" y="50958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925" r="-736" b="-1392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0" y="-2820287"/>
            <a:ext cx="6562725" cy="7916162"/>
          </a:xfrm>
          <a:custGeom>
            <a:avLst/>
            <a:gdLst/>
            <a:ahLst/>
            <a:cxnLst/>
            <a:rect l="l" t="t" r="r" b="b"/>
            <a:pathLst>
              <a:path w="6562725" h="7916162">
                <a:moveTo>
                  <a:pt x="0" y="0"/>
                </a:moveTo>
                <a:lnTo>
                  <a:pt x="6562725" y="0"/>
                </a:lnTo>
                <a:lnTo>
                  <a:pt x="6562725" y="7916162"/>
                </a:lnTo>
                <a:lnTo>
                  <a:pt x="0" y="79161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177" b="-1217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3315950" y="5191125"/>
            <a:ext cx="5140642" cy="7710963"/>
          </a:xfrm>
          <a:custGeom>
            <a:avLst/>
            <a:gdLst/>
            <a:ahLst/>
            <a:cxnLst/>
            <a:rect l="l" t="t" r="r" b="b"/>
            <a:pathLst>
              <a:path w="5140642" h="7710963">
                <a:moveTo>
                  <a:pt x="0" y="0"/>
                </a:moveTo>
                <a:lnTo>
                  <a:pt x="5140642" y="0"/>
                </a:lnTo>
                <a:lnTo>
                  <a:pt x="514064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3315950" y="-2615088"/>
            <a:ext cx="5140642" cy="7710963"/>
          </a:xfrm>
          <a:custGeom>
            <a:avLst/>
            <a:gdLst/>
            <a:ahLst/>
            <a:cxnLst/>
            <a:rect l="l" t="t" r="r" b="b"/>
            <a:pathLst>
              <a:path w="5140642" h="7710963">
                <a:moveTo>
                  <a:pt x="0" y="0"/>
                </a:moveTo>
                <a:lnTo>
                  <a:pt x="5140642" y="0"/>
                </a:lnTo>
                <a:lnTo>
                  <a:pt x="514064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41666" y="2168986"/>
            <a:ext cx="6902939" cy="247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samenwerking met lokaal bestuur Mortsel en lokale partners rond 10-daagse van de geestelijke gezondheid</a:t>
            </a:r>
          </a:p>
        </p:txBody>
      </p:sp>
      <p:sp>
        <p:nvSpPr>
          <p:cNvPr id="3" name="Freeform 3"/>
          <p:cNvSpPr/>
          <p:nvPr/>
        </p:nvSpPr>
        <p:spPr>
          <a:xfrm>
            <a:off x="143937" y="150533"/>
            <a:ext cx="7785939" cy="9985933"/>
          </a:xfrm>
          <a:custGeom>
            <a:avLst/>
            <a:gdLst/>
            <a:ahLst/>
            <a:cxnLst/>
            <a:rect l="l" t="t" r="r" b="b"/>
            <a:pathLst>
              <a:path w="7785939" h="9985933">
                <a:moveTo>
                  <a:pt x="0" y="0"/>
                </a:moveTo>
                <a:lnTo>
                  <a:pt x="7785939" y="0"/>
                </a:lnTo>
                <a:lnTo>
                  <a:pt x="7785939" y="9985934"/>
                </a:lnTo>
                <a:lnTo>
                  <a:pt x="0" y="9985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41" b="-554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TextBox 4"/>
          <p:cNvSpPr txBox="1"/>
          <p:nvPr/>
        </p:nvSpPr>
        <p:spPr>
          <a:xfrm>
            <a:off x="8941666" y="8793544"/>
            <a:ext cx="6384412" cy="46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3"/>
              </a:lnSpc>
              <a:spcBef>
                <a:spcPct val="0"/>
              </a:spcBef>
            </a:pPr>
            <a:r>
              <a:rPr lang="en-US" sz="2702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M-Magazine september 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69864"/>
            <a:ext cx="7495431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  <a:spcBef>
                <a:spcPct val="0"/>
              </a:spcBef>
            </a:pPr>
            <a:r>
              <a:rPr lang="en-US" sz="6349">
                <a:solidFill>
                  <a:srgbClr val="000000"/>
                </a:solidFill>
                <a:latin typeface="Roca One"/>
                <a:ea typeface="Roca One"/>
                <a:cs typeface="Roca One"/>
                <a:sym typeface="Roca One"/>
              </a:rPr>
              <a:t>‘t Aktief/De Klapper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61172" y="857250"/>
            <a:ext cx="15125919" cy="10465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80"/>
              </a:lnSpc>
            </a:pPr>
            <a:endParaRPr/>
          </a:p>
          <a:p>
            <a:pPr algn="l">
              <a:lnSpc>
                <a:spcPts val="4200"/>
              </a:lnSpc>
            </a:pPr>
            <a:endParaRPr/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’t Aktief/de Klapper is een plek waar mensen met een (psychische) kwetsbaarheid, 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op eigen tempo, opnieuw verbinding kunnen maken met zichzelf en de maatschappij. 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Het is een plek waar mensen kunnen aankomen, hun talenten ontdekken, vaardigheden versterken en zijn wie ze zijn.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Ondersteuning op vlak van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arbeid(szorg)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ontmoeting en lotgenotencontact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vorming (Herstelacademie Antwerpen, Voor- en Noorderkempen)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21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37939" y="5768960"/>
            <a:ext cx="760941" cy="760941"/>
          </a:xfrm>
          <a:custGeom>
            <a:avLst/>
            <a:gdLst/>
            <a:ahLst/>
            <a:cxnLst/>
            <a:rect l="l" t="t" r="r" b="b"/>
            <a:pathLst>
              <a:path w="760941" h="760941">
                <a:moveTo>
                  <a:pt x="0" y="0"/>
                </a:moveTo>
                <a:lnTo>
                  <a:pt x="760940" y="0"/>
                </a:lnTo>
                <a:lnTo>
                  <a:pt x="760940" y="760941"/>
                </a:lnTo>
                <a:lnTo>
                  <a:pt x="0" y="760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TextBox 3"/>
          <p:cNvSpPr txBox="1"/>
          <p:nvPr/>
        </p:nvSpPr>
        <p:spPr>
          <a:xfrm>
            <a:off x="4749075" y="4616230"/>
            <a:ext cx="9219307" cy="2990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joke.nyssen@multiversum.broedersvanliefde.be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0490/64 43 59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taktief_en_de_klapper</a:t>
            </a:r>
          </a:p>
          <a:p>
            <a:pPr algn="ctr">
              <a:lnSpc>
                <a:spcPts val="4760"/>
              </a:lnSpc>
            </a:pPr>
            <a:endParaRPr lang="en-US" sz="34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ctr">
              <a:lnSpc>
                <a:spcPts val="4760"/>
              </a:lnSpc>
            </a:pPr>
            <a:endParaRPr lang="en-US" sz="34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7295" y="-171450"/>
            <a:ext cx="15125919" cy="1099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80"/>
              </a:lnSpc>
            </a:pPr>
            <a:endParaRPr/>
          </a:p>
          <a:p>
            <a:pPr algn="l">
              <a:lnSpc>
                <a:spcPts val="4200"/>
              </a:lnSpc>
            </a:pPr>
            <a:endParaRPr/>
          </a:p>
          <a:p>
            <a:pPr algn="l">
              <a:lnSpc>
                <a:spcPts val="4200"/>
              </a:lnSpc>
            </a:pPr>
            <a:endParaRPr/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divers publiek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in verschillende fasen van herstel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in verschillende hoedanigheden actief in de werking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‘t Aktief/de Klapper staat voor persoonlijk en maatschappelijk herstel (functie 3)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deel van de zorggroep Multiversum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2 kwartiermakers (De Klapper in Mortsel &amp; De Vlonder in Boechout)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2 kwartiermakers internering (campus Amedeus &amp; Alexianen) 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21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79581"/>
            <a:ext cx="5087243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Roca One"/>
                <a:ea typeface="Roca One"/>
                <a:cs typeface="Roca One"/>
                <a:sym typeface="Roca One"/>
              </a:rPr>
              <a:t>Kwartiermaken?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92341" y="3433905"/>
            <a:ext cx="14015939" cy="6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8"/>
              </a:lnSpc>
            </a:pPr>
            <a:endParaRPr/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Militaire term.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Van Dale: “Een kwartiermaker is iemand die belast is met de voorbereiding 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      van een ‘onderneming’, een wegbereider, een voorloper.”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      De ‘onderneming’ hier is </a:t>
            </a:r>
            <a:r>
              <a:rPr lang="en-US" sz="30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een gastvrije, inclusieve samenleving</a:t>
            </a: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voor mensen 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      die met uitsluiting te maken hebben.</a:t>
            </a:r>
          </a:p>
          <a:p>
            <a:pPr algn="l">
              <a:lnSpc>
                <a:spcPts val="4355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ctr">
              <a:lnSpc>
                <a:spcPts val="4355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ctr">
              <a:lnSpc>
                <a:spcPts val="4355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just">
              <a:lnSpc>
                <a:spcPts val="4355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93691" y="2200483"/>
            <a:ext cx="15100618" cy="735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“Kwartiermaken wil een </a:t>
            </a:r>
            <a:r>
              <a:rPr lang="en-US" sz="30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maatschappelijk klimaat</a:t>
            </a: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bevorderen 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waarin </a:t>
            </a:r>
            <a:r>
              <a:rPr lang="en-US" sz="3000" b="1">
                <a:solidFill>
                  <a:srgbClr val="00000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meer mogelijkheden</a:t>
            </a: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ontstaan 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voor mensen in de marge, 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zodat ze erbij horen en mee kunnen doen 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naar eigen wens en mogelijkheden.”</a:t>
            </a:r>
          </a:p>
          <a:p>
            <a:pPr algn="l">
              <a:lnSpc>
                <a:spcPts val="486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ctr">
              <a:lnSpc>
                <a:spcPts val="486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ctr">
              <a:lnSpc>
                <a:spcPts val="486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just">
              <a:lnSpc>
                <a:spcPts val="486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0834" y="2254250"/>
            <a:ext cx="15100618" cy="697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Vertrekt vanuit het individu in relatie tot de samenleving en richt zich op </a:t>
            </a:r>
            <a:r>
              <a:rPr lang="en-US" sz="3000" i="1">
                <a:solidFill>
                  <a:srgbClr val="000000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de samenleving</a:t>
            </a: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zelf.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Wil mogelijkheden creëren voor </a:t>
            </a:r>
            <a:r>
              <a:rPr lang="en-US" sz="3000" i="1">
                <a:solidFill>
                  <a:srgbClr val="000000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personen voor wie meedoen niet vanzelf gaat</a:t>
            </a: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“Het gaat om het vinden van plaatsen waar ontmoeting mogelijk is en waar </a:t>
            </a:r>
            <a:r>
              <a:rPr lang="en-US" sz="3000" i="1">
                <a:solidFill>
                  <a:srgbClr val="000000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het vreemde als vreemde mag blijven bestaan</a:t>
            </a: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.” (Dierinck)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399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39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ctr">
              <a:lnSpc>
                <a:spcPts val="39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ctr">
              <a:lnSpc>
                <a:spcPts val="39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just">
              <a:lnSpc>
                <a:spcPts val="39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2617" y="1363900"/>
            <a:ext cx="16235858" cy="7894400"/>
          </a:xfrm>
          <a:custGeom>
            <a:avLst/>
            <a:gdLst/>
            <a:ahLst/>
            <a:cxnLst/>
            <a:rect l="l" t="t" r="r" b="b"/>
            <a:pathLst>
              <a:path w="16235858" h="7894400">
                <a:moveTo>
                  <a:pt x="0" y="0"/>
                </a:moveTo>
                <a:lnTo>
                  <a:pt x="16235858" y="0"/>
                </a:lnTo>
                <a:lnTo>
                  <a:pt x="16235858" y="7894400"/>
                </a:lnTo>
                <a:lnTo>
                  <a:pt x="0" y="7894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25525"/>
            <a:ext cx="15812272" cy="815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oca One"/>
                <a:ea typeface="Roca One"/>
                <a:cs typeface="Roca One"/>
                <a:sym typeface="Roca One"/>
              </a:rPr>
              <a:t>Hoe zijn wij daarmee aan de slag gegaan? </a:t>
            </a:r>
          </a:p>
          <a:p>
            <a:pPr algn="l">
              <a:lnSpc>
                <a:spcPts val="4200"/>
              </a:lnSpc>
            </a:pPr>
            <a:endParaRPr lang="en-US" sz="3999">
              <a:solidFill>
                <a:srgbClr val="000000"/>
              </a:solidFill>
              <a:latin typeface="Roca One"/>
              <a:ea typeface="Roca One"/>
              <a:cs typeface="Roca One"/>
              <a:sym typeface="Roca One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Focus op vrije tijd: ‘de tijd die beschikbaar is’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Opstart ‘Werkgroep Vrije Tijd’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Bevraging naar betekenis en ervaren drempels</a:t>
            </a:r>
          </a:p>
          <a:p>
            <a:pPr marL="1295400" lvl="2" indent="-431800" algn="l">
              <a:lnSpc>
                <a:spcPts val="4200"/>
              </a:lnSpc>
              <a:buFont typeface="Arial"/>
              <a:buChar char="⚬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Aan de slag: verschillende acties en initiatieven met kwartiermaken als focus</a:t>
            </a:r>
          </a:p>
          <a:p>
            <a:pPr marL="2590800" lvl="4" indent="-51816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samen gastvrije plekken (be)zoeken</a:t>
            </a:r>
          </a:p>
          <a:p>
            <a:pPr marL="2590800" lvl="4" indent="-51816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informeren over rechten en kortingen</a:t>
            </a:r>
          </a:p>
          <a:p>
            <a:pPr marL="2590800" lvl="4" indent="-51816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projecten opzetten i.s.m. de buurt</a:t>
            </a:r>
          </a:p>
          <a:p>
            <a:pPr marL="2590800" lvl="4" indent="-51816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werken aan onze eigen gastvrije plek, als uitvalsbasis</a:t>
            </a:r>
          </a:p>
          <a:p>
            <a:pPr marL="2590800" lvl="4" indent="-51816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eigen activiteiten opzetten</a:t>
            </a:r>
          </a:p>
          <a:p>
            <a:pPr marL="2590800" lvl="4" indent="-51816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...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2-wekelijks komen we samen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0580" y="3536467"/>
            <a:ext cx="15812272" cy="315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de veilige werking letterlijk en figuurlijk verlaten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de eigen ideeën samen concreet maken, in ‘de buitenwereld’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denken in termen van verbinding en samenwerking, over ‘de muren’ heen</a:t>
            </a:r>
          </a:p>
          <a:p>
            <a:pPr algn="l">
              <a:lnSpc>
                <a:spcPts val="39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in co-creatie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656</Words>
  <Application>Microsoft Office PowerPoint</Application>
  <PresentationFormat>Aangepast</PresentationFormat>
  <Paragraphs>137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8" baseType="lpstr">
      <vt:lpstr>Calibri</vt:lpstr>
      <vt:lpstr>Helvetica World</vt:lpstr>
      <vt:lpstr>Helvetica World Italics</vt:lpstr>
      <vt:lpstr>Helvetica World Bold</vt:lpstr>
      <vt:lpstr>Arial</vt:lpstr>
      <vt:lpstr>Roca One Italics</vt:lpstr>
      <vt:lpstr>Roca One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Kwartiermaken GGZ-congres</dc:title>
  <cp:lastModifiedBy>Nyssen, Joke</cp:lastModifiedBy>
  <cp:revision>2</cp:revision>
  <dcterms:created xsi:type="dcterms:W3CDTF">2006-08-16T00:00:00Z</dcterms:created>
  <dcterms:modified xsi:type="dcterms:W3CDTF">2024-09-09T09:43:58Z</dcterms:modified>
  <dc:identifier>DAGLwSgQpAE</dc:identifier>
</cp:coreProperties>
</file>