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4"/>
  </p:sldMasterIdLst>
  <p:notesMasterIdLst>
    <p:notesMasterId r:id="rId40"/>
  </p:notesMasterIdLst>
  <p:handoutMasterIdLst>
    <p:handoutMasterId r:id="rId41"/>
  </p:handoutMasterIdLst>
  <p:sldIdLst>
    <p:sldId id="397" r:id="rId5"/>
    <p:sldId id="398" r:id="rId6"/>
    <p:sldId id="399" r:id="rId7"/>
    <p:sldId id="300" r:id="rId8"/>
    <p:sldId id="400" r:id="rId9"/>
    <p:sldId id="401" r:id="rId10"/>
    <p:sldId id="2627" r:id="rId11"/>
    <p:sldId id="302" r:id="rId12"/>
    <p:sldId id="408" r:id="rId13"/>
    <p:sldId id="409" r:id="rId14"/>
    <p:sldId id="2140754102" r:id="rId15"/>
    <p:sldId id="389" r:id="rId16"/>
    <p:sldId id="402" r:id="rId17"/>
    <p:sldId id="403" r:id="rId18"/>
    <p:sldId id="2629" r:id="rId19"/>
    <p:sldId id="311" r:id="rId20"/>
    <p:sldId id="296" r:id="rId21"/>
    <p:sldId id="318" r:id="rId22"/>
    <p:sldId id="319" r:id="rId23"/>
    <p:sldId id="321" r:id="rId24"/>
    <p:sldId id="320" r:id="rId25"/>
    <p:sldId id="322" r:id="rId26"/>
    <p:sldId id="352" r:id="rId27"/>
    <p:sldId id="391" r:id="rId28"/>
    <p:sldId id="2140754103" r:id="rId29"/>
    <p:sldId id="359" r:id="rId30"/>
    <p:sldId id="360" r:id="rId31"/>
    <p:sldId id="362" r:id="rId32"/>
    <p:sldId id="363" r:id="rId33"/>
    <p:sldId id="407" r:id="rId34"/>
    <p:sldId id="2140754101" r:id="rId35"/>
    <p:sldId id="312" r:id="rId36"/>
    <p:sldId id="388" r:id="rId37"/>
    <p:sldId id="313" r:id="rId38"/>
    <p:sldId id="356" r:id="rId39"/>
  </p:sldIdLst>
  <p:sldSz cx="9144000" cy="6858000" type="screen4x3"/>
  <p:notesSz cx="6797675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0504D"/>
    <a:srgbClr val="B2DE82"/>
    <a:srgbClr val="6EA92D"/>
    <a:srgbClr val="B05408"/>
    <a:srgbClr val="1A1818"/>
    <a:srgbClr val="D16C0A"/>
    <a:srgbClr val="E4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58" autoAdjust="0"/>
    <p:restoredTop sz="86327"/>
  </p:normalViewPr>
  <p:slideViewPr>
    <p:cSldViewPr>
      <p:cViewPr varScale="1">
        <p:scale>
          <a:sx n="110" d="100"/>
          <a:sy n="110" d="100"/>
        </p:scale>
        <p:origin x="12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2736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geertvanhootegem:Library:Caches:TemporaryItems:Outlook%20Temp:Demografische%20indicatoren%20per%20gewest%202010-2030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'Vlaams Gewest 0-17jaar'!$Q$25</c:f>
              <c:strCache>
                <c:ptCount val="1"/>
                <c:pt idx="0">
                  <c:v>0-17</c:v>
                </c:pt>
              </c:strCache>
            </c:strRef>
          </c:tx>
          <c:cat>
            <c:numRef>
              <c:f>'Vlaams Gewest 0-17jaar'!$R$24:$W$24</c:f>
              <c:numCache>
                <c:formatCode>General</c:formatCode>
                <c:ptCount val="6"/>
                <c:pt idx="0">
                  <c:v>2000</c:v>
                </c:pt>
                <c:pt idx="1">
                  <c:v>2012</c:v>
                </c:pt>
                <c:pt idx="2">
                  <c:v>2022</c:v>
                </c:pt>
                <c:pt idx="3">
                  <c:v>2032</c:v>
                </c:pt>
                <c:pt idx="4">
                  <c:v>2042</c:v>
                </c:pt>
                <c:pt idx="5">
                  <c:v>2052</c:v>
                </c:pt>
              </c:numCache>
            </c:numRef>
          </c:cat>
          <c:val>
            <c:numRef>
              <c:f>'Vlaams Gewest 0-17jaar'!$R$25:$W$25</c:f>
              <c:numCache>
                <c:formatCode>0.00%</c:formatCode>
                <c:ptCount val="6"/>
                <c:pt idx="0">
                  <c:v>0.205658313091484</c:v>
                </c:pt>
                <c:pt idx="1">
                  <c:v>0.19525557684390599</c:v>
                </c:pt>
                <c:pt idx="2">
                  <c:v>0.20271040652401801</c:v>
                </c:pt>
                <c:pt idx="3">
                  <c:v>0.200029786032278</c:v>
                </c:pt>
                <c:pt idx="4">
                  <c:v>0.19370669575425201</c:v>
                </c:pt>
                <c:pt idx="5">
                  <c:v>0.19636581206936601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79-864A-9838-D10A60CDFD43}"/>
            </c:ext>
          </c:extLst>
        </c:ser>
        <c:ser>
          <c:idx val="1"/>
          <c:order val="1"/>
          <c:tx>
            <c:strRef>
              <c:f>'Vlaams Gewest 0-17jaar'!$Q$26</c:f>
              <c:strCache>
                <c:ptCount val="1"/>
                <c:pt idx="0">
                  <c:v>18-64</c:v>
                </c:pt>
              </c:strCache>
            </c:strRef>
          </c:tx>
          <c:cat>
            <c:numRef>
              <c:f>'Vlaams Gewest 0-17jaar'!$R$24:$W$24</c:f>
              <c:numCache>
                <c:formatCode>General</c:formatCode>
                <c:ptCount val="6"/>
                <c:pt idx="0">
                  <c:v>2000</c:v>
                </c:pt>
                <c:pt idx="1">
                  <c:v>2012</c:v>
                </c:pt>
                <c:pt idx="2">
                  <c:v>2022</c:v>
                </c:pt>
                <c:pt idx="3">
                  <c:v>2032</c:v>
                </c:pt>
                <c:pt idx="4">
                  <c:v>2042</c:v>
                </c:pt>
                <c:pt idx="5">
                  <c:v>2052</c:v>
                </c:pt>
              </c:numCache>
            </c:numRef>
          </c:cat>
          <c:val>
            <c:numRef>
              <c:f>'Vlaams Gewest 0-17jaar'!$R$26:$W$26</c:f>
              <c:numCache>
                <c:formatCode>0.00%</c:formatCode>
                <c:ptCount val="6"/>
                <c:pt idx="0">
                  <c:v>0.62703966549561596</c:v>
                </c:pt>
                <c:pt idx="1">
                  <c:v>0.61908578406803405</c:v>
                </c:pt>
                <c:pt idx="2">
                  <c:v>0.58844015239660996</c:v>
                </c:pt>
                <c:pt idx="3">
                  <c:v>0.55589337620708201</c:v>
                </c:pt>
                <c:pt idx="4">
                  <c:v>0.54712058319876</c:v>
                </c:pt>
                <c:pt idx="5">
                  <c:v>0.54195178781182396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79-864A-9838-D10A60CDFD43}"/>
            </c:ext>
          </c:extLst>
        </c:ser>
        <c:ser>
          <c:idx val="2"/>
          <c:order val="2"/>
          <c:tx>
            <c:strRef>
              <c:f>'Vlaams Gewest 0-17jaar'!$Q$27</c:f>
              <c:strCache>
                <c:ptCount val="1"/>
                <c:pt idx="0">
                  <c:v>65+</c:v>
                </c:pt>
              </c:strCache>
            </c:strRef>
          </c:tx>
          <c:cat>
            <c:numRef>
              <c:f>'Vlaams Gewest 0-17jaar'!$R$24:$W$24</c:f>
              <c:numCache>
                <c:formatCode>General</c:formatCode>
                <c:ptCount val="6"/>
                <c:pt idx="0">
                  <c:v>2000</c:v>
                </c:pt>
                <c:pt idx="1">
                  <c:v>2012</c:v>
                </c:pt>
                <c:pt idx="2">
                  <c:v>2022</c:v>
                </c:pt>
                <c:pt idx="3">
                  <c:v>2032</c:v>
                </c:pt>
                <c:pt idx="4">
                  <c:v>2042</c:v>
                </c:pt>
                <c:pt idx="5">
                  <c:v>2052</c:v>
                </c:pt>
              </c:numCache>
            </c:numRef>
          </c:cat>
          <c:val>
            <c:numRef>
              <c:f>'Vlaams Gewest 0-17jaar'!$R$27:$W$27</c:f>
              <c:numCache>
                <c:formatCode>0.00%</c:formatCode>
                <c:ptCount val="6"/>
                <c:pt idx="0">
                  <c:v>0.16730202141289999</c:v>
                </c:pt>
                <c:pt idx="1">
                  <c:v>0.18565863908805999</c:v>
                </c:pt>
                <c:pt idx="2">
                  <c:v>0.20884944107937201</c:v>
                </c:pt>
                <c:pt idx="3">
                  <c:v>0.24407683776063999</c:v>
                </c:pt>
                <c:pt idx="4">
                  <c:v>0.25917272104698802</c:v>
                </c:pt>
                <c:pt idx="5">
                  <c:v>0.26168240011881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79-864A-9838-D10A60CDF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10259712"/>
        <c:axId val="-352033664"/>
      </c:areaChart>
      <c:catAx>
        <c:axId val="-41025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352033664"/>
        <c:crosses val="autoZero"/>
        <c:auto val="1"/>
        <c:lblAlgn val="ctr"/>
        <c:lblOffset val="100"/>
        <c:noMultiLvlLbl val="0"/>
      </c:catAx>
      <c:valAx>
        <c:axId val="-3520336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410259712"/>
        <c:crosses val="autoZero"/>
        <c:crossBetween val="midCat"/>
      </c:valAx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6A51D-5404-471A-A01D-BA3DBDC16CC6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A4E327C-D8B3-45EF-BF65-5D6F91C5BFC1}">
      <dgm:prSet/>
      <dgm:spPr/>
      <dgm:t>
        <a:bodyPr/>
        <a:lstStyle/>
        <a:p>
          <a:r>
            <a:rPr lang="nl-BE"/>
            <a:t>Vertrek van het (sociale) waarde toevoegende proces:</a:t>
          </a:r>
          <a:endParaRPr lang="en-US"/>
        </a:p>
      </dgm:t>
    </dgm:pt>
    <dgm:pt modelId="{FDDCF2EF-A515-4457-9DB2-7F68FAC0BD34}" type="parTrans" cxnId="{01C10176-38F6-4C25-8A21-6998C593057B}">
      <dgm:prSet/>
      <dgm:spPr/>
      <dgm:t>
        <a:bodyPr/>
        <a:lstStyle/>
        <a:p>
          <a:endParaRPr lang="en-US"/>
        </a:p>
      </dgm:t>
    </dgm:pt>
    <dgm:pt modelId="{047CBE41-C32C-44C5-A1E1-EA7A46FFA02A}" type="sibTrans" cxnId="{01C10176-38F6-4C25-8A21-6998C593057B}">
      <dgm:prSet/>
      <dgm:spPr/>
      <dgm:t>
        <a:bodyPr/>
        <a:lstStyle/>
        <a:p>
          <a:endParaRPr lang="en-US"/>
        </a:p>
      </dgm:t>
    </dgm:pt>
    <dgm:pt modelId="{1A344559-B52D-4063-ACF1-088407A56C0C}">
      <dgm:prSet/>
      <dgm:spPr/>
      <dgm:t>
        <a:bodyPr/>
        <a:lstStyle/>
        <a:p>
          <a:r>
            <a:rPr lang="nl-BE"/>
            <a:t>Van macro naar micro</a:t>
          </a:r>
          <a:endParaRPr lang="en-US"/>
        </a:p>
      </dgm:t>
    </dgm:pt>
    <dgm:pt modelId="{D3C349AF-E837-4CA2-9CFF-FBD77B512A79}" type="parTrans" cxnId="{51990062-76B2-41EB-BDAF-6C3034A08EC3}">
      <dgm:prSet/>
      <dgm:spPr/>
      <dgm:t>
        <a:bodyPr/>
        <a:lstStyle/>
        <a:p>
          <a:endParaRPr lang="en-US"/>
        </a:p>
      </dgm:t>
    </dgm:pt>
    <dgm:pt modelId="{C0ED0910-1570-48DA-B10B-38916E8A6BC8}" type="sibTrans" cxnId="{51990062-76B2-41EB-BDAF-6C3034A08EC3}">
      <dgm:prSet/>
      <dgm:spPr/>
      <dgm:t>
        <a:bodyPr/>
        <a:lstStyle/>
        <a:p>
          <a:endParaRPr lang="en-US"/>
        </a:p>
      </dgm:t>
    </dgm:pt>
    <dgm:pt modelId="{AD189608-09D1-4334-B8E5-871AADCD60D8}">
      <dgm:prSet/>
      <dgm:spPr/>
      <dgm:t>
        <a:bodyPr/>
        <a:lstStyle/>
        <a:p>
          <a:r>
            <a:rPr lang="nl-BE"/>
            <a:t>Van grof naar fijn</a:t>
          </a:r>
          <a:endParaRPr lang="en-US"/>
        </a:p>
      </dgm:t>
    </dgm:pt>
    <dgm:pt modelId="{D100B23F-E070-471C-8E23-0BCC064C7E35}" type="parTrans" cxnId="{B2767019-F37B-4724-BAE5-9D17F25E0C8F}">
      <dgm:prSet/>
      <dgm:spPr/>
      <dgm:t>
        <a:bodyPr/>
        <a:lstStyle/>
        <a:p>
          <a:endParaRPr lang="en-US"/>
        </a:p>
      </dgm:t>
    </dgm:pt>
    <dgm:pt modelId="{BB638D10-1E7B-4B30-8C65-A7D0DE9E8DCB}" type="sibTrans" cxnId="{B2767019-F37B-4724-BAE5-9D17F25E0C8F}">
      <dgm:prSet/>
      <dgm:spPr/>
      <dgm:t>
        <a:bodyPr/>
        <a:lstStyle/>
        <a:p>
          <a:endParaRPr lang="en-US"/>
        </a:p>
      </dgm:t>
    </dgm:pt>
    <dgm:pt modelId="{C1B6CE41-8912-4F21-AE68-55512B3632A7}">
      <dgm:prSet/>
      <dgm:spPr/>
      <dgm:t>
        <a:bodyPr/>
        <a:lstStyle/>
        <a:p>
          <a:r>
            <a:rPr lang="nl-BE"/>
            <a:t>Van regel naar uitzondering</a:t>
          </a:r>
          <a:endParaRPr lang="en-US"/>
        </a:p>
      </dgm:t>
    </dgm:pt>
    <dgm:pt modelId="{A89DE8CF-176D-49C8-9EC0-E2721D635400}" type="parTrans" cxnId="{4E8AF3F3-44BD-460D-9A9A-A4C21EAEB00A}">
      <dgm:prSet/>
      <dgm:spPr/>
      <dgm:t>
        <a:bodyPr/>
        <a:lstStyle/>
        <a:p>
          <a:endParaRPr lang="en-US"/>
        </a:p>
      </dgm:t>
    </dgm:pt>
    <dgm:pt modelId="{A7AC452F-116B-44A6-B870-60C68EF4E235}" type="sibTrans" cxnId="{4E8AF3F3-44BD-460D-9A9A-A4C21EAEB00A}">
      <dgm:prSet/>
      <dgm:spPr/>
      <dgm:t>
        <a:bodyPr/>
        <a:lstStyle/>
        <a:p>
          <a:endParaRPr lang="en-US"/>
        </a:p>
      </dgm:t>
    </dgm:pt>
    <dgm:pt modelId="{92A18109-4FCB-4A1E-BCD9-8157D6ADA07C}">
      <dgm:prSet/>
      <dgm:spPr/>
      <dgm:t>
        <a:bodyPr/>
        <a:lstStyle/>
        <a:p>
          <a:r>
            <a:rPr lang="nl-BE" i="1"/>
            <a:t>“Mik hoog, de pijl komt sowieso naar beneden”</a:t>
          </a:r>
          <a:endParaRPr lang="en-US"/>
        </a:p>
      </dgm:t>
    </dgm:pt>
    <dgm:pt modelId="{5C46D4F8-2568-479B-B494-4DBEA875B27E}" type="parTrans" cxnId="{7172395C-65D3-4F13-9D80-7CDB43362E84}">
      <dgm:prSet/>
      <dgm:spPr/>
      <dgm:t>
        <a:bodyPr/>
        <a:lstStyle/>
        <a:p>
          <a:endParaRPr lang="en-US"/>
        </a:p>
      </dgm:t>
    </dgm:pt>
    <dgm:pt modelId="{7290356C-80DB-45BA-B0E2-4A2B41731704}" type="sibTrans" cxnId="{7172395C-65D3-4F13-9D80-7CDB43362E84}">
      <dgm:prSet/>
      <dgm:spPr/>
      <dgm:t>
        <a:bodyPr/>
        <a:lstStyle/>
        <a:p>
          <a:endParaRPr lang="en-US"/>
        </a:p>
      </dgm:t>
    </dgm:pt>
    <dgm:pt modelId="{116A11B5-3604-42C1-965B-4AE0D0980E03}">
      <dgm:prSet/>
      <dgm:spPr/>
      <dgm:t>
        <a:bodyPr/>
        <a:lstStyle/>
        <a:p>
          <a:r>
            <a:rPr lang="nl-BE"/>
            <a:t>Processen intact houden (DENKEN + DOEN)</a:t>
          </a:r>
          <a:endParaRPr lang="en-US"/>
        </a:p>
      </dgm:t>
    </dgm:pt>
    <dgm:pt modelId="{ECFA333E-23C9-4C7A-BC78-C444CE6933B7}" type="parTrans" cxnId="{6D40FAC3-DB59-4A44-A529-68C6FE9DAEC6}">
      <dgm:prSet/>
      <dgm:spPr/>
      <dgm:t>
        <a:bodyPr/>
        <a:lstStyle/>
        <a:p>
          <a:endParaRPr lang="en-US"/>
        </a:p>
      </dgm:t>
    </dgm:pt>
    <dgm:pt modelId="{E0807995-0F23-48F8-888A-D5F63303DD71}" type="sibTrans" cxnId="{6D40FAC3-DB59-4A44-A529-68C6FE9DAEC6}">
      <dgm:prSet/>
      <dgm:spPr/>
      <dgm:t>
        <a:bodyPr/>
        <a:lstStyle/>
        <a:p>
          <a:endParaRPr lang="en-US"/>
        </a:p>
      </dgm:t>
    </dgm:pt>
    <dgm:pt modelId="{D1FC3E66-1604-4CC7-B342-B9CC4DA9F707}">
      <dgm:prSet/>
      <dgm:spPr/>
      <dgm:t>
        <a:bodyPr/>
        <a:lstStyle/>
        <a:p>
          <a:r>
            <a:rPr lang="nl-BE"/>
            <a:t>Zorg voor integrale zorg, ALLEEN waar nodig</a:t>
          </a:r>
          <a:endParaRPr lang="en-US"/>
        </a:p>
      </dgm:t>
    </dgm:pt>
    <dgm:pt modelId="{01031EB7-83F6-40EA-B9B9-7C49B95A4296}" type="parTrans" cxnId="{17A704A4-2E35-428F-A60E-A376A3EBA3E2}">
      <dgm:prSet/>
      <dgm:spPr/>
      <dgm:t>
        <a:bodyPr/>
        <a:lstStyle/>
        <a:p>
          <a:endParaRPr lang="en-US"/>
        </a:p>
      </dgm:t>
    </dgm:pt>
    <dgm:pt modelId="{99BB90B7-1198-4F83-8D92-C76BB49EDF2F}" type="sibTrans" cxnId="{17A704A4-2E35-428F-A60E-A376A3EBA3E2}">
      <dgm:prSet/>
      <dgm:spPr/>
      <dgm:t>
        <a:bodyPr/>
        <a:lstStyle/>
        <a:p>
          <a:endParaRPr lang="en-US"/>
        </a:p>
      </dgm:t>
    </dgm:pt>
    <dgm:pt modelId="{5A7A6570-F799-4424-A7A1-17099747F02C}">
      <dgm:prSet/>
      <dgm:spPr/>
      <dgm:t>
        <a:bodyPr/>
        <a:lstStyle/>
        <a:p>
          <a:r>
            <a:rPr lang="nl-BE"/>
            <a:t>Ontwerpen en veranderen zijn twee verschillende vakken</a:t>
          </a:r>
          <a:endParaRPr lang="en-US"/>
        </a:p>
      </dgm:t>
    </dgm:pt>
    <dgm:pt modelId="{739584B7-64B7-442E-973C-B5A53C018E38}" type="parTrans" cxnId="{814740B9-2344-4904-A12D-E547B958ED46}">
      <dgm:prSet/>
      <dgm:spPr/>
      <dgm:t>
        <a:bodyPr/>
        <a:lstStyle/>
        <a:p>
          <a:endParaRPr lang="en-US"/>
        </a:p>
      </dgm:t>
    </dgm:pt>
    <dgm:pt modelId="{6EDD5F25-CF85-4E50-8FFB-A87A04DE35D8}" type="sibTrans" cxnId="{814740B9-2344-4904-A12D-E547B958ED46}">
      <dgm:prSet/>
      <dgm:spPr/>
      <dgm:t>
        <a:bodyPr/>
        <a:lstStyle/>
        <a:p>
          <a:endParaRPr lang="en-US"/>
        </a:p>
      </dgm:t>
    </dgm:pt>
    <dgm:pt modelId="{773A1950-F6B2-4D39-879B-A7E6815CB2CB}">
      <dgm:prSet/>
      <dgm:spPr/>
      <dgm:t>
        <a:bodyPr/>
        <a:lstStyle/>
        <a:p>
          <a:r>
            <a:rPr lang="nl-BE"/>
            <a:t>Struktuur volgt strategie, systemen volgen structuur</a:t>
          </a:r>
          <a:endParaRPr lang="en-US"/>
        </a:p>
      </dgm:t>
    </dgm:pt>
    <dgm:pt modelId="{213F8FFB-6284-4B2E-AF0F-BF3C5BAB91A4}" type="parTrans" cxnId="{EFC3CFA1-C6AB-42E0-8660-4A3AAE9E8B7C}">
      <dgm:prSet/>
      <dgm:spPr/>
      <dgm:t>
        <a:bodyPr/>
        <a:lstStyle/>
        <a:p>
          <a:endParaRPr lang="en-US"/>
        </a:p>
      </dgm:t>
    </dgm:pt>
    <dgm:pt modelId="{C74E86B2-28B5-48FF-82C5-01EC7C9BC52C}" type="sibTrans" cxnId="{EFC3CFA1-C6AB-42E0-8660-4A3AAE9E8B7C}">
      <dgm:prSet/>
      <dgm:spPr/>
      <dgm:t>
        <a:bodyPr/>
        <a:lstStyle/>
        <a:p>
          <a:endParaRPr lang="en-US"/>
        </a:p>
      </dgm:t>
    </dgm:pt>
    <dgm:pt modelId="{C00CF400-3570-C04B-9609-B2ACAD5DD7F9}" type="pres">
      <dgm:prSet presAssocID="{80E6A51D-5404-471A-A01D-BA3DBDC16CC6}" presName="linear" presStyleCnt="0">
        <dgm:presLayoutVars>
          <dgm:animLvl val="lvl"/>
          <dgm:resizeHandles val="exact"/>
        </dgm:presLayoutVars>
      </dgm:prSet>
      <dgm:spPr/>
    </dgm:pt>
    <dgm:pt modelId="{BDE59764-2C78-9C4C-B889-B27F0C434509}" type="pres">
      <dgm:prSet presAssocID="{DA4E327C-D8B3-45EF-BF65-5D6F91C5BFC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8EBE1D9-5E54-0147-9116-2158709A4A7E}" type="pres">
      <dgm:prSet presAssocID="{DA4E327C-D8B3-45EF-BF65-5D6F91C5BFC1}" presName="childText" presStyleLbl="revTx" presStyleIdx="0" presStyleCnt="1">
        <dgm:presLayoutVars>
          <dgm:bulletEnabled val="1"/>
        </dgm:presLayoutVars>
      </dgm:prSet>
      <dgm:spPr/>
    </dgm:pt>
    <dgm:pt modelId="{5CAC16EE-E7AB-6843-9DB6-5AC19A8E33ED}" type="pres">
      <dgm:prSet presAssocID="{116A11B5-3604-42C1-965B-4AE0D0980E0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C23262B-EFEC-1E4A-98FB-AE6D9D60334A}" type="pres">
      <dgm:prSet presAssocID="{E0807995-0F23-48F8-888A-D5F63303DD71}" presName="spacer" presStyleCnt="0"/>
      <dgm:spPr/>
    </dgm:pt>
    <dgm:pt modelId="{186A30B2-33AF-A341-A182-4138F6A3986E}" type="pres">
      <dgm:prSet presAssocID="{D1FC3E66-1604-4CC7-B342-B9CC4DA9F70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44747FE-AED1-CF4C-A28B-FBFF4E7AA21B}" type="pres">
      <dgm:prSet presAssocID="{99BB90B7-1198-4F83-8D92-C76BB49EDF2F}" presName="spacer" presStyleCnt="0"/>
      <dgm:spPr/>
    </dgm:pt>
    <dgm:pt modelId="{6BD27055-4FBB-7A49-974E-D81F9F643B37}" type="pres">
      <dgm:prSet presAssocID="{5A7A6570-F799-4424-A7A1-17099747F02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1BDAF7-3B2F-884D-81A2-60D55C61707E}" type="pres">
      <dgm:prSet presAssocID="{6EDD5F25-CF85-4E50-8FFB-A87A04DE35D8}" presName="spacer" presStyleCnt="0"/>
      <dgm:spPr/>
    </dgm:pt>
    <dgm:pt modelId="{2E76E062-0164-D347-91EF-2C9E13FE1A86}" type="pres">
      <dgm:prSet presAssocID="{773A1950-F6B2-4D39-879B-A7E6815CB2C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F3F9101-35A6-0E40-9D16-35D9F3EEB226}" type="presOf" srcId="{773A1950-F6B2-4D39-879B-A7E6815CB2CB}" destId="{2E76E062-0164-D347-91EF-2C9E13FE1A86}" srcOrd="0" destOrd="0" presId="urn:microsoft.com/office/officeart/2005/8/layout/vList2"/>
    <dgm:cxn modelId="{B2767019-F37B-4724-BAE5-9D17F25E0C8F}" srcId="{DA4E327C-D8B3-45EF-BF65-5D6F91C5BFC1}" destId="{AD189608-09D1-4334-B8E5-871AADCD60D8}" srcOrd="1" destOrd="0" parTransId="{D100B23F-E070-471C-8E23-0BCC064C7E35}" sibTransId="{BB638D10-1E7B-4B30-8C65-A7D0DE9E8DCB}"/>
    <dgm:cxn modelId="{62A6612C-5571-9940-BD50-D8C7676991E4}" type="presOf" srcId="{DA4E327C-D8B3-45EF-BF65-5D6F91C5BFC1}" destId="{BDE59764-2C78-9C4C-B889-B27F0C434509}" srcOrd="0" destOrd="0" presId="urn:microsoft.com/office/officeart/2005/8/layout/vList2"/>
    <dgm:cxn modelId="{EB9D2A30-FC32-D54A-AC65-FCEBD5CAD60E}" type="presOf" srcId="{92A18109-4FCB-4A1E-BCD9-8157D6ADA07C}" destId="{48EBE1D9-5E54-0147-9116-2158709A4A7E}" srcOrd="0" destOrd="3" presId="urn:microsoft.com/office/officeart/2005/8/layout/vList2"/>
    <dgm:cxn modelId="{5EB70F5B-371E-A74E-B7BB-D8DE3A1C9D0D}" type="presOf" srcId="{AD189608-09D1-4334-B8E5-871AADCD60D8}" destId="{48EBE1D9-5E54-0147-9116-2158709A4A7E}" srcOrd="0" destOrd="1" presId="urn:microsoft.com/office/officeart/2005/8/layout/vList2"/>
    <dgm:cxn modelId="{7172395C-65D3-4F13-9D80-7CDB43362E84}" srcId="{DA4E327C-D8B3-45EF-BF65-5D6F91C5BFC1}" destId="{92A18109-4FCB-4A1E-BCD9-8157D6ADA07C}" srcOrd="3" destOrd="0" parTransId="{5C46D4F8-2568-479B-B494-4DBEA875B27E}" sibTransId="{7290356C-80DB-45BA-B0E2-4A2B41731704}"/>
    <dgm:cxn modelId="{51990062-76B2-41EB-BDAF-6C3034A08EC3}" srcId="{DA4E327C-D8B3-45EF-BF65-5D6F91C5BFC1}" destId="{1A344559-B52D-4063-ACF1-088407A56C0C}" srcOrd="0" destOrd="0" parTransId="{D3C349AF-E837-4CA2-9CFF-FBD77B512A79}" sibTransId="{C0ED0910-1570-48DA-B10B-38916E8A6BC8}"/>
    <dgm:cxn modelId="{01C10176-38F6-4C25-8A21-6998C593057B}" srcId="{80E6A51D-5404-471A-A01D-BA3DBDC16CC6}" destId="{DA4E327C-D8B3-45EF-BF65-5D6F91C5BFC1}" srcOrd="0" destOrd="0" parTransId="{FDDCF2EF-A515-4457-9DB2-7F68FAC0BD34}" sibTransId="{047CBE41-C32C-44C5-A1E1-EA7A46FFA02A}"/>
    <dgm:cxn modelId="{EFC3CFA1-C6AB-42E0-8660-4A3AAE9E8B7C}" srcId="{80E6A51D-5404-471A-A01D-BA3DBDC16CC6}" destId="{773A1950-F6B2-4D39-879B-A7E6815CB2CB}" srcOrd="4" destOrd="0" parTransId="{213F8FFB-6284-4B2E-AF0F-BF3C5BAB91A4}" sibTransId="{C74E86B2-28B5-48FF-82C5-01EC7C9BC52C}"/>
    <dgm:cxn modelId="{17A704A4-2E35-428F-A60E-A376A3EBA3E2}" srcId="{80E6A51D-5404-471A-A01D-BA3DBDC16CC6}" destId="{D1FC3E66-1604-4CC7-B342-B9CC4DA9F707}" srcOrd="2" destOrd="0" parTransId="{01031EB7-83F6-40EA-B9B9-7C49B95A4296}" sibTransId="{99BB90B7-1198-4F83-8D92-C76BB49EDF2F}"/>
    <dgm:cxn modelId="{D36183A8-8BBC-0948-A90F-3BEBA85E748B}" type="presOf" srcId="{5A7A6570-F799-4424-A7A1-17099747F02C}" destId="{6BD27055-4FBB-7A49-974E-D81F9F643B37}" srcOrd="0" destOrd="0" presId="urn:microsoft.com/office/officeart/2005/8/layout/vList2"/>
    <dgm:cxn modelId="{814740B9-2344-4904-A12D-E547B958ED46}" srcId="{80E6A51D-5404-471A-A01D-BA3DBDC16CC6}" destId="{5A7A6570-F799-4424-A7A1-17099747F02C}" srcOrd="3" destOrd="0" parTransId="{739584B7-64B7-442E-973C-B5A53C018E38}" sibTransId="{6EDD5F25-CF85-4E50-8FFB-A87A04DE35D8}"/>
    <dgm:cxn modelId="{887F7EBB-D639-4A41-ACE6-EC1D5C28F0F7}" type="presOf" srcId="{116A11B5-3604-42C1-965B-4AE0D0980E03}" destId="{5CAC16EE-E7AB-6843-9DB6-5AC19A8E33ED}" srcOrd="0" destOrd="0" presId="urn:microsoft.com/office/officeart/2005/8/layout/vList2"/>
    <dgm:cxn modelId="{6D40FAC3-DB59-4A44-A529-68C6FE9DAEC6}" srcId="{80E6A51D-5404-471A-A01D-BA3DBDC16CC6}" destId="{116A11B5-3604-42C1-965B-4AE0D0980E03}" srcOrd="1" destOrd="0" parTransId="{ECFA333E-23C9-4C7A-BC78-C444CE6933B7}" sibTransId="{E0807995-0F23-48F8-888A-D5F63303DD71}"/>
    <dgm:cxn modelId="{5E290DCD-9072-A044-AF97-FFDF3FD570BC}" type="presOf" srcId="{1A344559-B52D-4063-ACF1-088407A56C0C}" destId="{48EBE1D9-5E54-0147-9116-2158709A4A7E}" srcOrd="0" destOrd="0" presId="urn:microsoft.com/office/officeart/2005/8/layout/vList2"/>
    <dgm:cxn modelId="{C3ED25DC-4AA0-4D4B-BED9-41E61F672111}" type="presOf" srcId="{D1FC3E66-1604-4CC7-B342-B9CC4DA9F707}" destId="{186A30B2-33AF-A341-A182-4138F6A3986E}" srcOrd="0" destOrd="0" presId="urn:microsoft.com/office/officeart/2005/8/layout/vList2"/>
    <dgm:cxn modelId="{4E8AF3F3-44BD-460D-9A9A-A4C21EAEB00A}" srcId="{DA4E327C-D8B3-45EF-BF65-5D6F91C5BFC1}" destId="{C1B6CE41-8912-4F21-AE68-55512B3632A7}" srcOrd="2" destOrd="0" parTransId="{A89DE8CF-176D-49C8-9EC0-E2721D635400}" sibTransId="{A7AC452F-116B-44A6-B870-60C68EF4E235}"/>
    <dgm:cxn modelId="{BC4AABF6-410A-6B4B-9E7E-C755E12F4EE5}" type="presOf" srcId="{80E6A51D-5404-471A-A01D-BA3DBDC16CC6}" destId="{C00CF400-3570-C04B-9609-B2ACAD5DD7F9}" srcOrd="0" destOrd="0" presId="urn:microsoft.com/office/officeart/2005/8/layout/vList2"/>
    <dgm:cxn modelId="{50582EFA-ACAC-404F-9179-D347684F214C}" type="presOf" srcId="{C1B6CE41-8912-4F21-AE68-55512B3632A7}" destId="{48EBE1D9-5E54-0147-9116-2158709A4A7E}" srcOrd="0" destOrd="2" presId="urn:microsoft.com/office/officeart/2005/8/layout/vList2"/>
    <dgm:cxn modelId="{538D6A88-40B8-064C-9F5D-DAD78EEDF0E8}" type="presParOf" srcId="{C00CF400-3570-C04B-9609-B2ACAD5DD7F9}" destId="{BDE59764-2C78-9C4C-B889-B27F0C434509}" srcOrd="0" destOrd="0" presId="urn:microsoft.com/office/officeart/2005/8/layout/vList2"/>
    <dgm:cxn modelId="{F49C0FED-8CFE-DE48-B74C-5393FF71C9D4}" type="presParOf" srcId="{C00CF400-3570-C04B-9609-B2ACAD5DD7F9}" destId="{48EBE1D9-5E54-0147-9116-2158709A4A7E}" srcOrd="1" destOrd="0" presId="urn:microsoft.com/office/officeart/2005/8/layout/vList2"/>
    <dgm:cxn modelId="{B9640362-193A-5C4F-A4CF-AD106553918C}" type="presParOf" srcId="{C00CF400-3570-C04B-9609-B2ACAD5DD7F9}" destId="{5CAC16EE-E7AB-6843-9DB6-5AC19A8E33ED}" srcOrd="2" destOrd="0" presId="urn:microsoft.com/office/officeart/2005/8/layout/vList2"/>
    <dgm:cxn modelId="{43DE5D80-AE6B-9E49-B48D-88B4DFD4AEF7}" type="presParOf" srcId="{C00CF400-3570-C04B-9609-B2ACAD5DD7F9}" destId="{DC23262B-EFEC-1E4A-98FB-AE6D9D60334A}" srcOrd="3" destOrd="0" presId="urn:microsoft.com/office/officeart/2005/8/layout/vList2"/>
    <dgm:cxn modelId="{89885D0A-738B-AC42-B644-D95EDE1ED726}" type="presParOf" srcId="{C00CF400-3570-C04B-9609-B2ACAD5DD7F9}" destId="{186A30B2-33AF-A341-A182-4138F6A3986E}" srcOrd="4" destOrd="0" presId="urn:microsoft.com/office/officeart/2005/8/layout/vList2"/>
    <dgm:cxn modelId="{239FAF0D-49BB-6847-99F1-260CB53D6295}" type="presParOf" srcId="{C00CF400-3570-C04B-9609-B2ACAD5DD7F9}" destId="{344747FE-AED1-CF4C-A28B-FBFF4E7AA21B}" srcOrd="5" destOrd="0" presId="urn:microsoft.com/office/officeart/2005/8/layout/vList2"/>
    <dgm:cxn modelId="{194EA5A8-D737-F740-829A-A0F230FFDA4C}" type="presParOf" srcId="{C00CF400-3570-C04B-9609-B2ACAD5DD7F9}" destId="{6BD27055-4FBB-7A49-974E-D81F9F643B37}" srcOrd="6" destOrd="0" presId="urn:microsoft.com/office/officeart/2005/8/layout/vList2"/>
    <dgm:cxn modelId="{9C059AFB-37E1-5641-B879-1B9E30A50A54}" type="presParOf" srcId="{C00CF400-3570-C04B-9609-B2ACAD5DD7F9}" destId="{EA1BDAF7-3B2F-884D-81A2-60D55C61707E}" srcOrd="7" destOrd="0" presId="urn:microsoft.com/office/officeart/2005/8/layout/vList2"/>
    <dgm:cxn modelId="{E5F8B83B-E947-E941-80C1-C2598978B0D0}" type="presParOf" srcId="{C00CF400-3570-C04B-9609-B2ACAD5DD7F9}" destId="{2E76E062-0164-D347-91EF-2C9E13FE1A8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5BE788-BBEA-4122-999F-9AD9BCF7FF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68888D-A6BE-49C0-9503-82BC68160429}">
      <dgm:prSet/>
      <dgm:spPr/>
      <dgm:t>
        <a:bodyPr/>
        <a:lstStyle/>
        <a:p>
          <a:r>
            <a:rPr lang="nl-BE"/>
            <a:t>Organiseren in functie van de klant en het proces</a:t>
          </a:r>
          <a:endParaRPr lang="en-US"/>
        </a:p>
      </dgm:t>
    </dgm:pt>
    <dgm:pt modelId="{89B51D8C-EF6F-4773-917F-0F2450D66B66}" type="parTrans" cxnId="{C008EEDA-FFD9-4661-9705-7518E985DEAE}">
      <dgm:prSet/>
      <dgm:spPr/>
      <dgm:t>
        <a:bodyPr/>
        <a:lstStyle/>
        <a:p>
          <a:endParaRPr lang="en-US"/>
        </a:p>
      </dgm:t>
    </dgm:pt>
    <dgm:pt modelId="{5664DF1F-F85F-45E7-995A-5612DF36B8D7}" type="sibTrans" cxnId="{C008EEDA-FFD9-4661-9705-7518E985DEAE}">
      <dgm:prSet/>
      <dgm:spPr/>
      <dgm:t>
        <a:bodyPr/>
        <a:lstStyle/>
        <a:p>
          <a:endParaRPr lang="en-US"/>
        </a:p>
      </dgm:t>
    </dgm:pt>
    <dgm:pt modelId="{033885FB-58D3-4EF8-BBF6-86880ECEB7FF}">
      <dgm:prSet/>
      <dgm:spPr/>
      <dgm:t>
        <a:bodyPr/>
        <a:lstStyle/>
        <a:p>
          <a:r>
            <a:rPr lang="nl-BE"/>
            <a:t>Klant/patiënt komt centraal te staan</a:t>
          </a:r>
          <a:endParaRPr lang="en-US"/>
        </a:p>
      </dgm:t>
    </dgm:pt>
    <dgm:pt modelId="{090A8B25-6BD5-4433-A8BC-45BE8D9C24D2}" type="parTrans" cxnId="{EB6F248A-EC4C-44AF-8B60-124B4591EF35}">
      <dgm:prSet/>
      <dgm:spPr/>
      <dgm:t>
        <a:bodyPr/>
        <a:lstStyle/>
        <a:p>
          <a:endParaRPr lang="en-US"/>
        </a:p>
      </dgm:t>
    </dgm:pt>
    <dgm:pt modelId="{75FDFF7E-ECA2-4063-A812-2AD0155EEF81}" type="sibTrans" cxnId="{EB6F248A-EC4C-44AF-8B60-124B4591EF35}">
      <dgm:prSet/>
      <dgm:spPr/>
      <dgm:t>
        <a:bodyPr/>
        <a:lstStyle/>
        <a:p>
          <a:endParaRPr lang="en-US"/>
        </a:p>
      </dgm:t>
    </dgm:pt>
    <dgm:pt modelId="{1D42D360-4C71-4B9C-9F87-95557F3C7B8F}">
      <dgm:prSet/>
      <dgm:spPr/>
      <dgm:t>
        <a:bodyPr/>
        <a:lstStyle/>
        <a:p>
          <a:r>
            <a:rPr lang="nl-BE" i="1"/>
            <a:t>Wie is de klant? Wat wil de klant</a:t>
          </a:r>
          <a:endParaRPr lang="en-US"/>
        </a:p>
      </dgm:t>
    </dgm:pt>
    <dgm:pt modelId="{B070166A-783C-446F-B1F1-98E42FC75A9D}" type="parTrans" cxnId="{B34FC251-5EAE-4669-A5FB-7F5552F6F9FC}">
      <dgm:prSet/>
      <dgm:spPr/>
      <dgm:t>
        <a:bodyPr/>
        <a:lstStyle/>
        <a:p>
          <a:endParaRPr lang="en-US"/>
        </a:p>
      </dgm:t>
    </dgm:pt>
    <dgm:pt modelId="{A9215E5D-2ECB-4B55-A6CF-0BCDF09904F6}" type="sibTrans" cxnId="{B34FC251-5EAE-4669-A5FB-7F5552F6F9FC}">
      <dgm:prSet/>
      <dgm:spPr/>
      <dgm:t>
        <a:bodyPr/>
        <a:lstStyle/>
        <a:p>
          <a:endParaRPr lang="en-US"/>
        </a:p>
      </dgm:t>
    </dgm:pt>
    <dgm:pt modelId="{14391370-AEF2-4F60-9DAF-DF14D8798FD7}">
      <dgm:prSet/>
      <dgm:spPr/>
      <dgm:t>
        <a:bodyPr/>
        <a:lstStyle/>
        <a:p>
          <a:r>
            <a:rPr lang="nl-BE" i="1"/>
            <a:t>Wat is de klantvraag</a:t>
          </a:r>
          <a:endParaRPr lang="en-US"/>
        </a:p>
      </dgm:t>
    </dgm:pt>
    <dgm:pt modelId="{23ABA0EB-D781-45E4-90FA-8348CB77149F}" type="parTrans" cxnId="{00DD51AF-7721-4C02-981C-ACA3441E1707}">
      <dgm:prSet/>
      <dgm:spPr/>
      <dgm:t>
        <a:bodyPr/>
        <a:lstStyle/>
        <a:p>
          <a:endParaRPr lang="en-US"/>
        </a:p>
      </dgm:t>
    </dgm:pt>
    <dgm:pt modelId="{0647421A-7119-4C90-97FE-BBF5B119E8C6}" type="sibTrans" cxnId="{00DD51AF-7721-4C02-981C-ACA3441E1707}">
      <dgm:prSet/>
      <dgm:spPr/>
      <dgm:t>
        <a:bodyPr/>
        <a:lstStyle/>
        <a:p>
          <a:endParaRPr lang="en-US"/>
        </a:p>
      </dgm:t>
    </dgm:pt>
    <dgm:pt modelId="{563BD523-9EBF-4A5E-8605-7F1030949FBA}">
      <dgm:prSet/>
      <dgm:spPr/>
      <dgm:t>
        <a:bodyPr/>
        <a:lstStyle/>
        <a:p>
          <a:r>
            <a:rPr lang="nl-BE" i="1"/>
            <a:t>Voorbeeld: relatie(dis)continuïteit bij respectievelijk GGZ en MS</a:t>
          </a:r>
          <a:endParaRPr lang="en-US"/>
        </a:p>
      </dgm:t>
    </dgm:pt>
    <dgm:pt modelId="{A9CB9B9B-AFDF-4FD4-B4B5-A7992F41D622}" type="parTrans" cxnId="{9B3191B6-A128-4636-B686-26F26ABD4CDD}">
      <dgm:prSet/>
      <dgm:spPr/>
      <dgm:t>
        <a:bodyPr/>
        <a:lstStyle/>
        <a:p>
          <a:endParaRPr lang="en-US"/>
        </a:p>
      </dgm:t>
    </dgm:pt>
    <dgm:pt modelId="{FDF0130E-AF8F-4001-B018-35A82FBAB137}" type="sibTrans" cxnId="{9B3191B6-A128-4636-B686-26F26ABD4CDD}">
      <dgm:prSet/>
      <dgm:spPr/>
      <dgm:t>
        <a:bodyPr/>
        <a:lstStyle/>
        <a:p>
          <a:endParaRPr lang="en-US"/>
        </a:p>
      </dgm:t>
    </dgm:pt>
    <dgm:pt modelId="{55D29E36-EEDA-4FF0-AF3B-B551BC2FD031}">
      <dgm:prSet/>
      <dgm:spPr/>
      <dgm:t>
        <a:bodyPr/>
        <a:lstStyle/>
        <a:p>
          <a:r>
            <a:rPr lang="nl-BE" i="1"/>
            <a:t>GeIntegreerde zorg voor iedereen is te kwistig en dus niet te betalen </a:t>
          </a:r>
          <a:endParaRPr lang="en-US"/>
        </a:p>
      </dgm:t>
    </dgm:pt>
    <dgm:pt modelId="{8D76D8F4-7BFE-43CA-9E88-D13E2FEBECCE}" type="parTrans" cxnId="{3118D9A5-02CD-4305-B7B0-F2CCB8D8BF2A}">
      <dgm:prSet/>
      <dgm:spPr/>
      <dgm:t>
        <a:bodyPr/>
        <a:lstStyle/>
        <a:p>
          <a:endParaRPr lang="en-US"/>
        </a:p>
      </dgm:t>
    </dgm:pt>
    <dgm:pt modelId="{3519073E-FE41-43E8-973F-81D79CBEE1BC}" type="sibTrans" cxnId="{3118D9A5-02CD-4305-B7B0-F2CCB8D8BF2A}">
      <dgm:prSet/>
      <dgm:spPr/>
      <dgm:t>
        <a:bodyPr/>
        <a:lstStyle/>
        <a:p>
          <a:endParaRPr lang="en-US"/>
        </a:p>
      </dgm:t>
    </dgm:pt>
    <dgm:pt modelId="{8838E18F-7F74-4EAE-8B09-9DB0598578F6}">
      <dgm:prSet/>
      <dgm:spPr/>
      <dgm:t>
        <a:bodyPr/>
        <a:lstStyle/>
        <a:p>
          <a:r>
            <a:rPr lang="nl-BE"/>
            <a:t>Soms (en in de zorg/welzijn vooral ) tussen organisaties</a:t>
          </a:r>
          <a:endParaRPr lang="en-US"/>
        </a:p>
      </dgm:t>
    </dgm:pt>
    <dgm:pt modelId="{89EBCE0E-2F50-439C-B032-303E89D02240}" type="parTrans" cxnId="{E9FA56FF-70D0-44A2-A58D-4C5820B0C425}">
      <dgm:prSet/>
      <dgm:spPr/>
      <dgm:t>
        <a:bodyPr/>
        <a:lstStyle/>
        <a:p>
          <a:endParaRPr lang="en-US"/>
        </a:p>
      </dgm:t>
    </dgm:pt>
    <dgm:pt modelId="{8342BCDE-80B6-4CD2-A068-E2ADCD089743}" type="sibTrans" cxnId="{E9FA56FF-70D0-44A2-A58D-4C5820B0C425}">
      <dgm:prSet/>
      <dgm:spPr/>
      <dgm:t>
        <a:bodyPr/>
        <a:lstStyle/>
        <a:p>
          <a:endParaRPr lang="en-US"/>
        </a:p>
      </dgm:t>
    </dgm:pt>
    <dgm:pt modelId="{39077669-DD4D-40FF-A1D4-81B6E68B0B35}">
      <dgm:prSet/>
      <dgm:spPr/>
      <dgm:t>
        <a:bodyPr/>
        <a:lstStyle/>
        <a:p>
          <a:r>
            <a:rPr lang="nl-BE"/>
            <a:t>HERONTWERP DE KETEN EN CREËER BESCHIKBARE RESOURCES</a:t>
          </a:r>
          <a:endParaRPr lang="en-US"/>
        </a:p>
      </dgm:t>
    </dgm:pt>
    <dgm:pt modelId="{21A28024-1B53-4549-A187-348F63FDECAC}" type="parTrans" cxnId="{B5D0136F-29C3-4EB4-AE20-683EC8D5AA89}">
      <dgm:prSet/>
      <dgm:spPr/>
      <dgm:t>
        <a:bodyPr/>
        <a:lstStyle/>
        <a:p>
          <a:endParaRPr lang="en-US"/>
        </a:p>
      </dgm:t>
    </dgm:pt>
    <dgm:pt modelId="{8498F4B2-1153-4CC5-8A82-79B02BAACD29}" type="sibTrans" cxnId="{B5D0136F-29C3-4EB4-AE20-683EC8D5AA89}">
      <dgm:prSet/>
      <dgm:spPr/>
      <dgm:t>
        <a:bodyPr/>
        <a:lstStyle/>
        <a:p>
          <a:endParaRPr lang="en-US"/>
        </a:p>
      </dgm:t>
    </dgm:pt>
    <dgm:pt modelId="{FF7F60D7-90A2-4506-9FB5-B623CDAD5D95}">
      <dgm:prSet/>
      <dgm:spPr/>
      <dgm:t>
        <a:bodyPr/>
        <a:lstStyle/>
        <a:p>
          <a:r>
            <a:rPr lang="nl-BE"/>
            <a:t>R&amp;D van de value chain</a:t>
          </a:r>
          <a:endParaRPr lang="en-US"/>
        </a:p>
      </dgm:t>
    </dgm:pt>
    <dgm:pt modelId="{5251F372-3426-4EE2-BAFC-F79620276363}" type="parTrans" cxnId="{F817BDA6-FAD8-4CE9-ABA4-0BC6E09E4D82}">
      <dgm:prSet/>
      <dgm:spPr/>
      <dgm:t>
        <a:bodyPr/>
        <a:lstStyle/>
        <a:p>
          <a:endParaRPr lang="en-US"/>
        </a:p>
      </dgm:t>
    </dgm:pt>
    <dgm:pt modelId="{CE6101CD-66DF-48EF-AA2E-3C7C9FBFDF80}" type="sibTrans" cxnId="{F817BDA6-FAD8-4CE9-ABA4-0BC6E09E4D82}">
      <dgm:prSet/>
      <dgm:spPr/>
      <dgm:t>
        <a:bodyPr/>
        <a:lstStyle/>
        <a:p>
          <a:endParaRPr lang="en-US"/>
        </a:p>
      </dgm:t>
    </dgm:pt>
    <dgm:pt modelId="{70AFB7EB-9278-485B-AAE0-0291CAEEC553}">
      <dgm:prSet/>
      <dgm:spPr/>
      <dgm:t>
        <a:bodyPr/>
        <a:lstStyle/>
        <a:p>
          <a:r>
            <a:rPr lang="nl-BE"/>
            <a:t>Vorm in de eerste plaats generalisten met veel zorg voor overlap en samenwerking</a:t>
          </a:r>
          <a:endParaRPr lang="en-US"/>
        </a:p>
      </dgm:t>
    </dgm:pt>
    <dgm:pt modelId="{DAD825A9-810C-4AF0-AE80-DDA8D3970F6C}" type="parTrans" cxnId="{6E32B053-0F23-4D76-89C7-1AA1B91E6A4F}">
      <dgm:prSet/>
      <dgm:spPr/>
      <dgm:t>
        <a:bodyPr/>
        <a:lstStyle/>
        <a:p>
          <a:endParaRPr lang="en-US"/>
        </a:p>
      </dgm:t>
    </dgm:pt>
    <dgm:pt modelId="{F9FA6BA6-E4DB-4DBA-B096-E72F180F41DF}" type="sibTrans" cxnId="{6E32B053-0F23-4D76-89C7-1AA1B91E6A4F}">
      <dgm:prSet/>
      <dgm:spPr/>
      <dgm:t>
        <a:bodyPr/>
        <a:lstStyle/>
        <a:p>
          <a:endParaRPr lang="en-US"/>
        </a:p>
      </dgm:t>
    </dgm:pt>
    <dgm:pt modelId="{7062846A-F7B0-402B-B480-37A3FF730495}">
      <dgm:prSet/>
      <dgm:spPr/>
      <dgm:t>
        <a:bodyPr/>
        <a:lstStyle/>
        <a:p>
          <a:r>
            <a:rPr lang="nl-BE"/>
            <a:t>Organiseer mantelzorg </a:t>
          </a:r>
          <a:endParaRPr lang="en-US"/>
        </a:p>
      </dgm:t>
    </dgm:pt>
    <dgm:pt modelId="{54A42C77-AF7C-4DE0-A334-A27B7EF5AA06}" type="parTrans" cxnId="{9DB1B76B-ABE0-447C-86C8-F869EB700D06}">
      <dgm:prSet/>
      <dgm:spPr/>
      <dgm:t>
        <a:bodyPr/>
        <a:lstStyle/>
        <a:p>
          <a:endParaRPr lang="en-US"/>
        </a:p>
      </dgm:t>
    </dgm:pt>
    <dgm:pt modelId="{7B22552D-791A-432A-8511-3835B45C626B}" type="sibTrans" cxnId="{9DB1B76B-ABE0-447C-86C8-F869EB700D06}">
      <dgm:prSet/>
      <dgm:spPr/>
      <dgm:t>
        <a:bodyPr/>
        <a:lstStyle/>
        <a:p>
          <a:endParaRPr lang="en-US"/>
        </a:p>
      </dgm:t>
    </dgm:pt>
    <dgm:pt modelId="{78DDDC17-A595-E643-87E0-2D42A8FBA440}" type="pres">
      <dgm:prSet presAssocID="{995BE788-BBEA-4122-999F-9AD9BCF7FF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25B880-C686-5947-8DD0-D7DC9B801817}" type="pres">
      <dgm:prSet presAssocID="{EE68888D-A6BE-49C0-9503-82BC68160429}" presName="root" presStyleCnt="0"/>
      <dgm:spPr/>
    </dgm:pt>
    <dgm:pt modelId="{80B4ABB2-DFA6-E242-93DE-38892DDE393F}" type="pres">
      <dgm:prSet presAssocID="{EE68888D-A6BE-49C0-9503-82BC68160429}" presName="rootComposite" presStyleCnt="0"/>
      <dgm:spPr/>
    </dgm:pt>
    <dgm:pt modelId="{42639D33-7692-BA4D-AFC2-2D4431158D7E}" type="pres">
      <dgm:prSet presAssocID="{EE68888D-A6BE-49C0-9503-82BC68160429}" presName="rootText" presStyleLbl="node1" presStyleIdx="0" presStyleCnt="4"/>
      <dgm:spPr/>
    </dgm:pt>
    <dgm:pt modelId="{27411CFD-6069-9D4B-A523-4DA489BDC6CE}" type="pres">
      <dgm:prSet presAssocID="{EE68888D-A6BE-49C0-9503-82BC68160429}" presName="rootConnector" presStyleLbl="node1" presStyleIdx="0" presStyleCnt="4"/>
      <dgm:spPr/>
    </dgm:pt>
    <dgm:pt modelId="{0ECCECBA-5A69-354A-B4D3-E80FB24411BF}" type="pres">
      <dgm:prSet presAssocID="{EE68888D-A6BE-49C0-9503-82BC68160429}" presName="childShape" presStyleCnt="0"/>
      <dgm:spPr/>
    </dgm:pt>
    <dgm:pt modelId="{31ED5D2B-68B4-694F-8E8C-9BC0763742C7}" type="pres">
      <dgm:prSet presAssocID="{090A8B25-6BD5-4433-A8BC-45BE8D9C24D2}" presName="Name13" presStyleLbl="parChTrans1D2" presStyleIdx="0" presStyleCnt="3"/>
      <dgm:spPr/>
    </dgm:pt>
    <dgm:pt modelId="{F212BE50-4583-6F4E-BEBD-E8F2A7139EAD}" type="pres">
      <dgm:prSet presAssocID="{033885FB-58D3-4EF8-BBF6-86880ECEB7FF}" presName="childText" presStyleLbl="bgAcc1" presStyleIdx="0" presStyleCnt="3">
        <dgm:presLayoutVars>
          <dgm:bulletEnabled val="1"/>
        </dgm:presLayoutVars>
      </dgm:prSet>
      <dgm:spPr/>
    </dgm:pt>
    <dgm:pt modelId="{00E982B0-3FC1-6642-A408-5F326298DD71}" type="pres">
      <dgm:prSet presAssocID="{8838E18F-7F74-4EAE-8B09-9DB0598578F6}" presName="root" presStyleCnt="0"/>
      <dgm:spPr/>
    </dgm:pt>
    <dgm:pt modelId="{4BF377B4-9B2F-A340-AE32-C39F0E894917}" type="pres">
      <dgm:prSet presAssocID="{8838E18F-7F74-4EAE-8B09-9DB0598578F6}" presName="rootComposite" presStyleCnt="0"/>
      <dgm:spPr/>
    </dgm:pt>
    <dgm:pt modelId="{DCD1659B-49E4-FF4F-A6E7-0FE73656DBB8}" type="pres">
      <dgm:prSet presAssocID="{8838E18F-7F74-4EAE-8B09-9DB0598578F6}" presName="rootText" presStyleLbl="node1" presStyleIdx="1" presStyleCnt="4"/>
      <dgm:spPr/>
    </dgm:pt>
    <dgm:pt modelId="{1FFA0C35-3F69-924C-AA46-613C90D23558}" type="pres">
      <dgm:prSet presAssocID="{8838E18F-7F74-4EAE-8B09-9DB0598578F6}" presName="rootConnector" presStyleLbl="node1" presStyleIdx="1" presStyleCnt="4"/>
      <dgm:spPr/>
    </dgm:pt>
    <dgm:pt modelId="{F0408A84-C3C7-FB4F-97E7-D1BF8DD959F3}" type="pres">
      <dgm:prSet presAssocID="{8838E18F-7F74-4EAE-8B09-9DB0598578F6}" presName="childShape" presStyleCnt="0"/>
      <dgm:spPr/>
    </dgm:pt>
    <dgm:pt modelId="{87253036-BBF6-F548-8CBC-550BF3C393B9}" type="pres">
      <dgm:prSet presAssocID="{21A28024-1B53-4549-A187-348F63FDECAC}" presName="Name13" presStyleLbl="parChTrans1D2" presStyleIdx="1" presStyleCnt="3"/>
      <dgm:spPr/>
    </dgm:pt>
    <dgm:pt modelId="{FB244DAC-FD05-CC40-A255-E718FD4C07A6}" type="pres">
      <dgm:prSet presAssocID="{39077669-DD4D-40FF-A1D4-81B6E68B0B35}" presName="childText" presStyleLbl="bgAcc1" presStyleIdx="1" presStyleCnt="3">
        <dgm:presLayoutVars>
          <dgm:bulletEnabled val="1"/>
        </dgm:presLayoutVars>
      </dgm:prSet>
      <dgm:spPr/>
    </dgm:pt>
    <dgm:pt modelId="{3D22E670-4F29-1944-88BA-7E58EDB06E78}" type="pres">
      <dgm:prSet presAssocID="{5251F372-3426-4EE2-BAFC-F79620276363}" presName="Name13" presStyleLbl="parChTrans1D2" presStyleIdx="2" presStyleCnt="3"/>
      <dgm:spPr/>
    </dgm:pt>
    <dgm:pt modelId="{C983CA04-9153-AE4F-A3D0-794FAFBD3AEC}" type="pres">
      <dgm:prSet presAssocID="{FF7F60D7-90A2-4506-9FB5-B623CDAD5D95}" presName="childText" presStyleLbl="bgAcc1" presStyleIdx="2" presStyleCnt="3">
        <dgm:presLayoutVars>
          <dgm:bulletEnabled val="1"/>
        </dgm:presLayoutVars>
      </dgm:prSet>
      <dgm:spPr/>
    </dgm:pt>
    <dgm:pt modelId="{7CFDDD90-6D6C-6F4B-85FB-13A362758953}" type="pres">
      <dgm:prSet presAssocID="{70AFB7EB-9278-485B-AAE0-0291CAEEC553}" presName="root" presStyleCnt="0"/>
      <dgm:spPr/>
    </dgm:pt>
    <dgm:pt modelId="{1C278C99-BC78-5943-9EAA-48425593943F}" type="pres">
      <dgm:prSet presAssocID="{70AFB7EB-9278-485B-AAE0-0291CAEEC553}" presName="rootComposite" presStyleCnt="0"/>
      <dgm:spPr/>
    </dgm:pt>
    <dgm:pt modelId="{4F618675-91F9-A84C-8AE9-E1AC1EB1EFE8}" type="pres">
      <dgm:prSet presAssocID="{70AFB7EB-9278-485B-AAE0-0291CAEEC553}" presName="rootText" presStyleLbl="node1" presStyleIdx="2" presStyleCnt="4"/>
      <dgm:spPr/>
    </dgm:pt>
    <dgm:pt modelId="{80C00072-C393-6643-9DEF-616ACB2039E1}" type="pres">
      <dgm:prSet presAssocID="{70AFB7EB-9278-485B-AAE0-0291CAEEC553}" presName="rootConnector" presStyleLbl="node1" presStyleIdx="2" presStyleCnt="4"/>
      <dgm:spPr/>
    </dgm:pt>
    <dgm:pt modelId="{F25188DB-9B59-8142-9938-9A92A3065143}" type="pres">
      <dgm:prSet presAssocID="{70AFB7EB-9278-485B-AAE0-0291CAEEC553}" presName="childShape" presStyleCnt="0"/>
      <dgm:spPr/>
    </dgm:pt>
    <dgm:pt modelId="{F1E3032D-A6E3-E24F-9669-940F916A9AC8}" type="pres">
      <dgm:prSet presAssocID="{7062846A-F7B0-402B-B480-37A3FF730495}" presName="root" presStyleCnt="0"/>
      <dgm:spPr/>
    </dgm:pt>
    <dgm:pt modelId="{2772ACA2-6FC8-0048-8089-BA5E6D3C1EE6}" type="pres">
      <dgm:prSet presAssocID="{7062846A-F7B0-402B-B480-37A3FF730495}" presName="rootComposite" presStyleCnt="0"/>
      <dgm:spPr/>
    </dgm:pt>
    <dgm:pt modelId="{344D770B-976B-3544-937C-7A772B98FF03}" type="pres">
      <dgm:prSet presAssocID="{7062846A-F7B0-402B-B480-37A3FF730495}" presName="rootText" presStyleLbl="node1" presStyleIdx="3" presStyleCnt="4"/>
      <dgm:spPr/>
    </dgm:pt>
    <dgm:pt modelId="{9E357C7F-381D-874C-A287-BAF90F440A58}" type="pres">
      <dgm:prSet presAssocID="{7062846A-F7B0-402B-B480-37A3FF730495}" presName="rootConnector" presStyleLbl="node1" presStyleIdx="3" presStyleCnt="4"/>
      <dgm:spPr/>
    </dgm:pt>
    <dgm:pt modelId="{90A8407A-7A44-514A-BB11-6F3F5A95BC73}" type="pres">
      <dgm:prSet presAssocID="{7062846A-F7B0-402B-B480-37A3FF730495}" presName="childShape" presStyleCnt="0"/>
      <dgm:spPr/>
    </dgm:pt>
  </dgm:ptLst>
  <dgm:cxnLst>
    <dgm:cxn modelId="{410CEE03-BEC9-4E4E-ADEC-592C9BA1B630}" type="presOf" srcId="{8838E18F-7F74-4EAE-8B09-9DB0598578F6}" destId="{DCD1659B-49E4-FF4F-A6E7-0FE73656DBB8}" srcOrd="0" destOrd="0" presId="urn:microsoft.com/office/officeart/2005/8/layout/hierarchy3"/>
    <dgm:cxn modelId="{A1C2F609-BE83-3E4E-AC38-211EC89268C1}" type="presOf" srcId="{EE68888D-A6BE-49C0-9503-82BC68160429}" destId="{27411CFD-6069-9D4B-A523-4DA489BDC6CE}" srcOrd="1" destOrd="0" presId="urn:microsoft.com/office/officeart/2005/8/layout/hierarchy3"/>
    <dgm:cxn modelId="{54A72E16-785C-2043-B7FA-C35DA3FDA87A}" type="presOf" srcId="{1D42D360-4C71-4B9C-9F87-95557F3C7B8F}" destId="{F212BE50-4583-6F4E-BEBD-E8F2A7139EAD}" srcOrd="0" destOrd="1" presId="urn:microsoft.com/office/officeart/2005/8/layout/hierarchy3"/>
    <dgm:cxn modelId="{74015A24-0EDB-F54B-AA5E-1F5A5A267D64}" type="presOf" srcId="{563BD523-9EBF-4A5E-8605-7F1030949FBA}" destId="{F212BE50-4583-6F4E-BEBD-E8F2A7139EAD}" srcOrd="0" destOrd="3" presId="urn:microsoft.com/office/officeart/2005/8/layout/hierarchy3"/>
    <dgm:cxn modelId="{60E42E38-1F0A-0148-B535-C7D6F930EDE6}" type="presOf" srcId="{39077669-DD4D-40FF-A1D4-81B6E68B0B35}" destId="{FB244DAC-FD05-CC40-A255-E718FD4C07A6}" srcOrd="0" destOrd="0" presId="urn:microsoft.com/office/officeart/2005/8/layout/hierarchy3"/>
    <dgm:cxn modelId="{777C0139-3132-D24E-9F07-F44EF2946E25}" type="presOf" srcId="{033885FB-58D3-4EF8-BBF6-86880ECEB7FF}" destId="{F212BE50-4583-6F4E-BEBD-E8F2A7139EAD}" srcOrd="0" destOrd="0" presId="urn:microsoft.com/office/officeart/2005/8/layout/hierarchy3"/>
    <dgm:cxn modelId="{37117844-C46D-4F41-ACB0-495973A4541C}" type="presOf" srcId="{7062846A-F7B0-402B-B480-37A3FF730495}" destId="{9E357C7F-381D-874C-A287-BAF90F440A58}" srcOrd="1" destOrd="0" presId="urn:microsoft.com/office/officeart/2005/8/layout/hierarchy3"/>
    <dgm:cxn modelId="{B34FC251-5EAE-4669-A5FB-7F5552F6F9FC}" srcId="{033885FB-58D3-4EF8-BBF6-86880ECEB7FF}" destId="{1D42D360-4C71-4B9C-9F87-95557F3C7B8F}" srcOrd="0" destOrd="0" parTransId="{B070166A-783C-446F-B1F1-98E42FC75A9D}" sibTransId="{A9215E5D-2ECB-4B55-A6CF-0BCDF09904F6}"/>
    <dgm:cxn modelId="{6E32B053-0F23-4D76-89C7-1AA1B91E6A4F}" srcId="{995BE788-BBEA-4122-999F-9AD9BCF7FF0E}" destId="{70AFB7EB-9278-485B-AAE0-0291CAEEC553}" srcOrd="2" destOrd="0" parTransId="{DAD825A9-810C-4AF0-AE80-DDA8D3970F6C}" sibTransId="{F9FA6BA6-E4DB-4DBA-B096-E72F180F41DF}"/>
    <dgm:cxn modelId="{AB74F45A-181B-3B45-B2FF-1DEFDB60DD1C}" type="presOf" srcId="{EE68888D-A6BE-49C0-9503-82BC68160429}" destId="{42639D33-7692-BA4D-AFC2-2D4431158D7E}" srcOrd="0" destOrd="0" presId="urn:microsoft.com/office/officeart/2005/8/layout/hierarchy3"/>
    <dgm:cxn modelId="{FEAE3B66-3A46-E24F-9039-A8DF36C88AE5}" type="presOf" srcId="{14391370-AEF2-4F60-9DAF-DF14D8798FD7}" destId="{F212BE50-4583-6F4E-BEBD-E8F2A7139EAD}" srcOrd="0" destOrd="2" presId="urn:microsoft.com/office/officeart/2005/8/layout/hierarchy3"/>
    <dgm:cxn modelId="{9DB1B76B-ABE0-447C-86C8-F869EB700D06}" srcId="{995BE788-BBEA-4122-999F-9AD9BCF7FF0E}" destId="{7062846A-F7B0-402B-B480-37A3FF730495}" srcOrd="3" destOrd="0" parTransId="{54A42C77-AF7C-4DE0-A334-A27B7EF5AA06}" sibTransId="{7B22552D-791A-432A-8511-3835B45C626B}"/>
    <dgm:cxn modelId="{B5D0136F-29C3-4EB4-AE20-683EC8D5AA89}" srcId="{8838E18F-7F74-4EAE-8B09-9DB0598578F6}" destId="{39077669-DD4D-40FF-A1D4-81B6E68B0B35}" srcOrd="0" destOrd="0" parTransId="{21A28024-1B53-4549-A187-348F63FDECAC}" sibTransId="{8498F4B2-1153-4CC5-8A82-79B02BAACD29}"/>
    <dgm:cxn modelId="{559D2878-5C12-F246-BF64-177E64ED8FE8}" type="presOf" srcId="{995BE788-BBEA-4122-999F-9AD9BCF7FF0E}" destId="{78DDDC17-A595-E643-87E0-2D42A8FBA440}" srcOrd="0" destOrd="0" presId="urn:microsoft.com/office/officeart/2005/8/layout/hierarchy3"/>
    <dgm:cxn modelId="{EA4E4789-5BAE-2F4B-AEA0-72B2624717A4}" type="presOf" srcId="{70AFB7EB-9278-485B-AAE0-0291CAEEC553}" destId="{4F618675-91F9-A84C-8AE9-E1AC1EB1EFE8}" srcOrd="0" destOrd="0" presId="urn:microsoft.com/office/officeart/2005/8/layout/hierarchy3"/>
    <dgm:cxn modelId="{EB6F248A-EC4C-44AF-8B60-124B4591EF35}" srcId="{EE68888D-A6BE-49C0-9503-82BC68160429}" destId="{033885FB-58D3-4EF8-BBF6-86880ECEB7FF}" srcOrd="0" destOrd="0" parTransId="{090A8B25-6BD5-4433-A8BC-45BE8D9C24D2}" sibTransId="{75FDFF7E-ECA2-4063-A812-2AD0155EEF81}"/>
    <dgm:cxn modelId="{61F7668E-0439-4242-9AB5-1FAB6D231C17}" type="presOf" srcId="{70AFB7EB-9278-485B-AAE0-0291CAEEC553}" destId="{80C00072-C393-6643-9DEF-616ACB2039E1}" srcOrd="1" destOrd="0" presId="urn:microsoft.com/office/officeart/2005/8/layout/hierarchy3"/>
    <dgm:cxn modelId="{A9177A93-E5D9-3543-9E2C-599F7D426B00}" type="presOf" srcId="{8838E18F-7F74-4EAE-8B09-9DB0598578F6}" destId="{1FFA0C35-3F69-924C-AA46-613C90D23558}" srcOrd="1" destOrd="0" presId="urn:microsoft.com/office/officeart/2005/8/layout/hierarchy3"/>
    <dgm:cxn modelId="{3118D9A5-02CD-4305-B7B0-F2CCB8D8BF2A}" srcId="{14391370-AEF2-4F60-9DAF-DF14D8798FD7}" destId="{55D29E36-EEDA-4FF0-AF3B-B551BC2FD031}" srcOrd="1" destOrd="0" parTransId="{8D76D8F4-7BFE-43CA-9E88-D13E2FEBECCE}" sibTransId="{3519073E-FE41-43E8-973F-81D79CBEE1BC}"/>
    <dgm:cxn modelId="{F817BDA6-FAD8-4CE9-ABA4-0BC6E09E4D82}" srcId="{8838E18F-7F74-4EAE-8B09-9DB0598578F6}" destId="{FF7F60D7-90A2-4506-9FB5-B623CDAD5D95}" srcOrd="1" destOrd="0" parTransId="{5251F372-3426-4EE2-BAFC-F79620276363}" sibTransId="{CE6101CD-66DF-48EF-AA2E-3C7C9FBFDF80}"/>
    <dgm:cxn modelId="{6ED9C9AB-77F2-304F-A381-AFC968814ACD}" type="presOf" srcId="{55D29E36-EEDA-4FF0-AF3B-B551BC2FD031}" destId="{F212BE50-4583-6F4E-BEBD-E8F2A7139EAD}" srcOrd="0" destOrd="4" presId="urn:microsoft.com/office/officeart/2005/8/layout/hierarchy3"/>
    <dgm:cxn modelId="{E0631CAC-AE33-D34F-836D-3AE7227AEE6D}" type="presOf" srcId="{21A28024-1B53-4549-A187-348F63FDECAC}" destId="{87253036-BBF6-F548-8CBC-550BF3C393B9}" srcOrd="0" destOrd="0" presId="urn:microsoft.com/office/officeart/2005/8/layout/hierarchy3"/>
    <dgm:cxn modelId="{00DD51AF-7721-4C02-981C-ACA3441E1707}" srcId="{033885FB-58D3-4EF8-BBF6-86880ECEB7FF}" destId="{14391370-AEF2-4F60-9DAF-DF14D8798FD7}" srcOrd="1" destOrd="0" parTransId="{23ABA0EB-D781-45E4-90FA-8348CB77149F}" sibTransId="{0647421A-7119-4C90-97FE-BBF5B119E8C6}"/>
    <dgm:cxn modelId="{9B3191B6-A128-4636-B686-26F26ABD4CDD}" srcId="{14391370-AEF2-4F60-9DAF-DF14D8798FD7}" destId="{563BD523-9EBF-4A5E-8605-7F1030949FBA}" srcOrd="0" destOrd="0" parTransId="{A9CB9B9B-AFDF-4FD4-B4B5-A7992F41D622}" sibTransId="{FDF0130E-AF8F-4001-B018-35A82FBAB137}"/>
    <dgm:cxn modelId="{BEB67AC1-1BB5-C046-977E-AAC2D01BF7D1}" type="presOf" srcId="{090A8B25-6BD5-4433-A8BC-45BE8D9C24D2}" destId="{31ED5D2B-68B4-694F-8E8C-9BC0763742C7}" srcOrd="0" destOrd="0" presId="urn:microsoft.com/office/officeart/2005/8/layout/hierarchy3"/>
    <dgm:cxn modelId="{DB6312CD-D8A2-F34F-8568-D7240F4238FC}" type="presOf" srcId="{FF7F60D7-90A2-4506-9FB5-B623CDAD5D95}" destId="{C983CA04-9153-AE4F-A3D0-794FAFBD3AEC}" srcOrd="0" destOrd="0" presId="urn:microsoft.com/office/officeart/2005/8/layout/hierarchy3"/>
    <dgm:cxn modelId="{C008EEDA-FFD9-4661-9705-7518E985DEAE}" srcId="{995BE788-BBEA-4122-999F-9AD9BCF7FF0E}" destId="{EE68888D-A6BE-49C0-9503-82BC68160429}" srcOrd="0" destOrd="0" parTransId="{89B51D8C-EF6F-4773-917F-0F2450D66B66}" sibTransId="{5664DF1F-F85F-45E7-995A-5612DF36B8D7}"/>
    <dgm:cxn modelId="{FC1F79E3-EFFA-A74E-A683-FB71BA9287C9}" type="presOf" srcId="{7062846A-F7B0-402B-B480-37A3FF730495}" destId="{344D770B-976B-3544-937C-7A772B98FF03}" srcOrd="0" destOrd="0" presId="urn:microsoft.com/office/officeart/2005/8/layout/hierarchy3"/>
    <dgm:cxn modelId="{4530FAF7-6AF4-6547-89FF-196DE5D42CA6}" type="presOf" srcId="{5251F372-3426-4EE2-BAFC-F79620276363}" destId="{3D22E670-4F29-1944-88BA-7E58EDB06E78}" srcOrd="0" destOrd="0" presId="urn:microsoft.com/office/officeart/2005/8/layout/hierarchy3"/>
    <dgm:cxn modelId="{E9FA56FF-70D0-44A2-A58D-4C5820B0C425}" srcId="{995BE788-BBEA-4122-999F-9AD9BCF7FF0E}" destId="{8838E18F-7F74-4EAE-8B09-9DB0598578F6}" srcOrd="1" destOrd="0" parTransId="{89EBCE0E-2F50-439C-B032-303E89D02240}" sibTransId="{8342BCDE-80B6-4CD2-A068-E2ADCD089743}"/>
    <dgm:cxn modelId="{0814CD23-16E9-A94E-83D8-2EB908FA9B52}" type="presParOf" srcId="{78DDDC17-A595-E643-87E0-2D42A8FBA440}" destId="{1625B880-C686-5947-8DD0-D7DC9B801817}" srcOrd="0" destOrd="0" presId="urn:microsoft.com/office/officeart/2005/8/layout/hierarchy3"/>
    <dgm:cxn modelId="{2CD7396F-04F2-BF47-AB80-7A247848F849}" type="presParOf" srcId="{1625B880-C686-5947-8DD0-D7DC9B801817}" destId="{80B4ABB2-DFA6-E242-93DE-38892DDE393F}" srcOrd="0" destOrd="0" presId="urn:microsoft.com/office/officeart/2005/8/layout/hierarchy3"/>
    <dgm:cxn modelId="{492F8BBA-0E87-B845-9786-1FF73B03557F}" type="presParOf" srcId="{80B4ABB2-DFA6-E242-93DE-38892DDE393F}" destId="{42639D33-7692-BA4D-AFC2-2D4431158D7E}" srcOrd="0" destOrd="0" presId="urn:microsoft.com/office/officeart/2005/8/layout/hierarchy3"/>
    <dgm:cxn modelId="{263B2EF1-64F1-9745-8451-A7F76F26FA98}" type="presParOf" srcId="{80B4ABB2-DFA6-E242-93DE-38892DDE393F}" destId="{27411CFD-6069-9D4B-A523-4DA489BDC6CE}" srcOrd="1" destOrd="0" presId="urn:microsoft.com/office/officeart/2005/8/layout/hierarchy3"/>
    <dgm:cxn modelId="{962FB6C7-F5DA-3043-B333-3541FCB5BCA1}" type="presParOf" srcId="{1625B880-C686-5947-8DD0-D7DC9B801817}" destId="{0ECCECBA-5A69-354A-B4D3-E80FB24411BF}" srcOrd="1" destOrd="0" presId="urn:microsoft.com/office/officeart/2005/8/layout/hierarchy3"/>
    <dgm:cxn modelId="{18B63407-81EB-0347-AB42-D6A20BA12BCC}" type="presParOf" srcId="{0ECCECBA-5A69-354A-B4D3-E80FB24411BF}" destId="{31ED5D2B-68B4-694F-8E8C-9BC0763742C7}" srcOrd="0" destOrd="0" presId="urn:microsoft.com/office/officeart/2005/8/layout/hierarchy3"/>
    <dgm:cxn modelId="{7A1AA8EA-2503-F74C-8BA5-11459D9FF528}" type="presParOf" srcId="{0ECCECBA-5A69-354A-B4D3-E80FB24411BF}" destId="{F212BE50-4583-6F4E-BEBD-E8F2A7139EAD}" srcOrd="1" destOrd="0" presId="urn:microsoft.com/office/officeart/2005/8/layout/hierarchy3"/>
    <dgm:cxn modelId="{4E488589-7F1E-324B-BBF3-C24A223BDB7E}" type="presParOf" srcId="{78DDDC17-A595-E643-87E0-2D42A8FBA440}" destId="{00E982B0-3FC1-6642-A408-5F326298DD71}" srcOrd="1" destOrd="0" presId="urn:microsoft.com/office/officeart/2005/8/layout/hierarchy3"/>
    <dgm:cxn modelId="{F110706E-050A-7143-B33C-8D1E26199008}" type="presParOf" srcId="{00E982B0-3FC1-6642-A408-5F326298DD71}" destId="{4BF377B4-9B2F-A340-AE32-C39F0E894917}" srcOrd="0" destOrd="0" presId="urn:microsoft.com/office/officeart/2005/8/layout/hierarchy3"/>
    <dgm:cxn modelId="{9AA92B3F-E311-044B-8B44-8CF161F669FF}" type="presParOf" srcId="{4BF377B4-9B2F-A340-AE32-C39F0E894917}" destId="{DCD1659B-49E4-FF4F-A6E7-0FE73656DBB8}" srcOrd="0" destOrd="0" presId="urn:microsoft.com/office/officeart/2005/8/layout/hierarchy3"/>
    <dgm:cxn modelId="{6340D0EB-6088-C84D-B657-108B3ED91187}" type="presParOf" srcId="{4BF377B4-9B2F-A340-AE32-C39F0E894917}" destId="{1FFA0C35-3F69-924C-AA46-613C90D23558}" srcOrd="1" destOrd="0" presId="urn:microsoft.com/office/officeart/2005/8/layout/hierarchy3"/>
    <dgm:cxn modelId="{1EDB1717-48DC-E148-9282-58FE0EEFC4EB}" type="presParOf" srcId="{00E982B0-3FC1-6642-A408-5F326298DD71}" destId="{F0408A84-C3C7-FB4F-97E7-D1BF8DD959F3}" srcOrd="1" destOrd="0" presId="urn:microsoft.com/office/officeart/2005/8/layout/hierarchy3"/>
    <dgm:cxn modelId="{12DB5CF0-B19F-D649-88E1-166AC996FF4F}" type="presParOf" srcId="{F0408A84-C3C7-FB4F-97E7-D1BF8DD959F3}" destId="{87253036-BBF6-F548-8CBC-550BF3C393B9}" srcOrd="0" destOrd="0" presId="urn:microsoft.com/office/officeart/2005/8/layout/hierarchy3"/>
    <dgm:cxn modelId="{80655D92-7379-C14C-BC22-D5265A9476BD}" type="presParOf" srcId="{F0408A84-C3C7-FB4F-97E7-D1BF8DD959F3}" destId="{FB244DAC-FD05-CC40-A255-E718FD4C07A6}" srcOrd="1" destOrd="0" presId="urn:microsoft.com/office/officeart/2005/8/layout/hierarchy3"/>
    <dgm:cxn modelId="{49B29A6A-51F8-0E44-B24B-8A18A8B0E161}" type="presParOf" srcId="{F0408A84-C3C7-FB4F-97E7-D1BF8DD959F3}" destId="{3D22E670-4F29-1944-88BA-7E58EDB06E78}" srcOrd="2" destOrd="0" presId="urn:microsoft.com/office/officeart/2005/8/layout/hierarchy3"/>
    <dgm:cxn modelId="{B209E697-CC17-2D40-A1E1-472132FE12B5}" type="presParOf" srcId="{F0408A84-C3C7-FB4F-97E7-D1BF8DD959F3}" destId="{C983CA04-9153-AE4F-A3D0-794FAFBD3AEC}" srcOrd="3" destOrd="0" presId="urn:microsoft.com/office/officeart/2005/8/layout/hierarchy3"/>
    <dgm:cxn modelId="{24FD3B4F-08F9-6A4C-809D-AFFD558B35D4}" type="presParOf" srcId="{78DDDC17-A595-E643-87E0-2D42A8FBA440}" destId="{7CFDDD90-6D6C-6F4B-85FB-13A362758953}" srcOrd="2" destOrd="0" presId="urn:microsoft.com/office/officeart/2005/8/layout/hierarchy3"/>
    <dgm:cxn modelId="{551E3596-C001-9D4C-B5D7-EC194CE557F3}" type="presParOf" srcId="{7CFDDD90-6D6C-6F4B-85FB-13A362758953}" destId="{1C278C99-BC78-5943-9EAA-48425593943F}" srcOrd="0" destOrd="0" presId="urn:microsoft.com/office/officeart/2005/8/layout/hierarchy3"/>
    <dgm:cxn modelId="{79DA6663-ADDC-5445-900E-8E5EF5FE2865}" type="presParOf" srcId="{1C278C99-BC78-5943-9EAA-48425593943F}" destId="{4F618675-91F9-A84C-8AE9-E1AC1EB1EFE8}" srcOrd="0" destOrd="0" presId="urn:microsoft.com/office/officeart/2005/8/layout/hierarchy3"/>
    <dgm:cxn modelId="{C4B40B07-11E4-FB49-A92E-AB98D46EF085}" type="presParOf" srcId="{1C278C99-BC78-5943-9EAA-48425593943F}" destId="{80C00072-C393-6643-9DEF-616ACB2039E1}" srcOrd="1" destOrd="0" presId="urn:microsoft.com/office/officeart/2005/8/layout/hierarchy3"/>
    <dgm:cxn modelId="{6481D0A3-DFB9-8746-822E-C513DDA61CF6}" type="presParOf" srcId="{7CFDDD90-6D6C-6F4B-85FB-13A362758953}" destId="{F25188DB-9B59-8142-9938-9A92A3065143}" srcOrd="1" destOrd="0" presId="urn:microsoft.com/office/officeart/2005/8/layout/hierarchy3"/>
    <dgm:cxn modelId="{E4761AC0-9C1E-7B40-B39E-32133A7603C3}" type="presParOf" srcId="{78DDDC17-A595-E643-87E0-2D42A8FBA440}" destId="{F1E3032D-A6E3-E24F-9669-940F916A9AC8}" srcOrd="3" destOrd="0" presId="urn:microsoft.com/office/officeart/2005/8/layout/hierarchy3"/>
    <dgm:cxn modelId="{6F5F50A5-1548-E749-A89C-24C8783AB23F}" type="presParOf" srcId="{F1E3032D-A6E3-E24F-9669-940F916A9AC8}" destId="{2772ACA2-6FC8-0048-8089-BA5E6D3C1EE6}" srcOrd="0" destOrd="0" presId="urn:microsoft.com/office/officeart/2005/8/layout/hierarchy3"/>
    <dgm:cxn modelId="{CB0AE7BD-29A9-CC40-B072-AFCA5DD4171D}" type="presParOf" srcId="{2772ACA2-6FC8-0048-8089-BA5E6D3C1EE6}" destId="{344D770B-976B-3544-937C-7A772B98FF03}" srcOrd="0" destOrd="0" presId="urn:microsoft.com/office/officeart/2005/8/layout/hierarchy3"/>
    <dgm:cxn modelId="{8A879196-CD19-C649-A0B7-2ABDC8D0A349}" type="presParOf" srcId="{2772ACA2-6FC8-0048-8089-BA5E6D3C1EE6}" destId="{9E357C7F-381D-874C-A287-BAF90F440A58}" srcOrd="1" destOrd="0" presId="urn:microsoft.com/office/officeart/2005/8/layout/hierarchy3"/>
    <dgm:cxn modelId="{E53BC888-ACEC-E84C-A897-9EF0126D7132}" type="presParOf" srcId="{F1E3032D-A6E3-E24F-9669-940F916A9AC8}" destId="{90A8407A-7A44-514A-BB11-6F3F5A95BC7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9764-2C78-9C4C-B889-B27F0C434509}">
      <dsp:nvSpPr>
        <dsp:cNvPr id="0" name=""/>
        <dsp:cNvSpPr/>
      </dsp:nvSpPr>
      <dsp:spPr>
        <a:xfrm>
          <a:off x="0" y="103010"/>
          <a:ext cx="5000124" cy="795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/>
            <a:t>Vertrek van het (sociale) waarde toevoegende proces:</a:t>
          </a:r>
          <a:endParaRPr lang="en-US" sz="2000" kern="1200"/>
        </a:p>
      </dsp:txBody>
      <dsp:txXfrm>
        <a:off x="38838" y="141848"/>
        <a:ext cx="4922448" cy="717924"/>
      </dsp:txXfrm>
    </dsp:sp>
    <dsp:sp modelId="{48EBE1D9-5E54-0147-9116-2158709A4A7E}">
      <dsp:nvSpPr>
        <dsp:cNvPr id="0" name=""/>
        <dsp:cNvSpPr/>
      </dsp:nvSpPr>
      <dsp:spPr>
        <a:xfrm>
          <a:off x="0" y="898610"/>
          <a:ext cx="5000124" cy="109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1600" kern="1200"/>
            <a:t>Van macro naar micro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1600" kern="1200"/>
            <a:t>Van grof naar fijn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1600" kern="1200"/>
            <a:t>Van regel naar uitzondering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1600" i="1" kern="1200"/>
            <a:t>“Mik hoog, de pijl komt sowieso naar beneden”</a:t>
          </a:r>
          <a:endParaRPr lang="en-US" sz="1600" kern="1200"/>
        </a:p>
      </dsp:txBody>
      <dsp:txXfrm>
        <a:off x="0" y="898610"/>
        <a:ext cx="5000124" cy="1097100"/>
      </dsp:txXfrm>
    </dsp:sp>
    <dsp:sp modelId="{5CAC16EE-E7AB-6843-9DB6-5AC19A8E33ED}">
      <dsp:nvSpPr>
        <dsp:cNvPr id="0" name=""/>
        <dsp:cNvSpPr/>
      </dsp:nvSpPr>
      <dsp:spPr>
        <a:xfrm>
          <a:off x="0" y="1995710"/>
          <a:ext cx="5000124" cy="795600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/>
            <a:t>Processen intact houden (DENKEN + DOEN)</a:t>
          </a:r>
          <a:endParaRPr lang="en-US" sz="2000" kern="1200"/>
        </a:p>
      </dsp:txBody>
      <dsp:txXfrm>
        <a:off x="38838" y="2034548"/>
        <a:ext cx="4922448" cy="717924"/>
      </dsp:txXfrm>
    </dsp:sp>
    <dsp:sp modelId="{186A30B2-33AF-A341-A182-4138F6A3986E}">
      <dsp:nvSpPr>
        <dsp:cNvPr id="0" name=""/>
        <dsp:cNvSpPr/>
      </dsp:nvSpPr>
      <dsp:spPr>
        <a:xfrm>
          <a:off x="0" y="2848910"/>
          <a:ext cx="5000124" cy="79560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/>
            <a:t>Zorg voor integrale zorg, ALLEEN waar nodig</a:t>
          </a:r>
          <a:endParaRPr lang="en-US" sz="2000" kern="1200"/>
        </a:p>
      </dsp:txBody>
      <dsp:txXfrm>
        <a:off x="38838" y="2887748"/>
        <a:ext cx="4922448" cy="717924"/>
      </dsp:txXfrm>
    </dsp:sp>
    <dsp:sp modelId="{6BD27055-4FBB-7A49-974E-D81F9F643B37}">
      <dsp:nvSpPr>
        <dsp:cNvPr id="0" name=""/>
        <dsp:cNvSpPr/>
      </dsp:nvSpPr>
      <dsp:spPr>
        <a:xfrm>
          <a:off x="0" y="3702110"/>
          <a:ext cx="5000124" cy="795600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/>
            <a:t>Ontwerpen en veranderen zijn twee verschillende vakken</a:t>
          </a:r>
          <a:endParaRPr lang="en-US" sz="2000" kern="1200"/>
        </a:p>
      </dsp:txBody>
      <dsp:txXfrm>
        <a:off x="38838" y="3740948"/>
        <a:ext cx="4922448" cy="717924"/>
      </dsp:txXfrm>
    </dsp:sp>
    <dsp:sp modelId="{2E76E062-0164-D347-91EF-2C9E13FE1A86}">
      <dsp:nvSpPr>
        <dsp:cNvPr id="0" name=""/>
        <dsp:cNvSpPr/>
      </dsp:nvSpPr>
      <dsp:spPr>
        <a:xfrm>
          <a:off x="0" y="4555310"/>
          <a:ext cx="5000124" cy="7956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/>
            <a:t>Struktuur volgt strategie, systemen volgen structuur</a:t>
          </a:r>
          <a:endParaRPr lang="en-US" sz="2000" kern="1200"/>
        </a:p>
      </dsp:txBody>
      <dsp:txXfrm>
        <a:off x="38838" y="4594148"/>
        <a:ext cx="4922448" cy="717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39D33-7692-BA4D-AFC2-2D4431158D7E}">
      <dsp:nvSpPr>
        <dsp:cNvPr id="0" name=""/>
        <dsp:cNvSpPr/>
      </dsp:nvSpPr>
      <dsp:spPr>
        <a:xfrm>
          <a:off x="1516" y="498584"/>
          <a:ext cx="1742708" cy="871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/>
            <a:t>Organiseren in functie van de klant en het proces</a:t>
          </a:r>
          <a:endParaRPr lang="en-US" sz="1300" kern="1200"/>
        </a:p>
      </dsp:txBody>
      <dsp:txXfrm>
        <a:off x="27037" y="524105"/>
        <a:ext cx="1691666" cy="820312"/>
      </dsp:txXfrm>
    </dsp:sp>
    <dsp:sp modelId="{31ED5D2B-68B4-694F-8E8C-9BC0763742C7}">
      <dsp:nvSpPr>
        <dsp:cNvPr id="0" name=""/>
        <dsp:cNvSpPr/>
      </dsp:nvSpPr>
      <dsp:spPr>
        <a:xfrm>
          <a:off x="175787" y="1369939"/>
          <a:ext cx="174270" cy="653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515"/>
              </a:lnTo>
              <a:lnTo>
                <a:pt x="174270" y="6535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12BE50-4583-6F4E-BEBD-E8F2A7139EAD}">
      <dsp:nvSpPr>
        <dsp:cNvPr id="0" name=""/>
        <dsp:cNvSpPr/>
      </dsp:nvSpPr>
      <dsp:spPr>
        <a:xfrm>
          <a:off x="350058" y="1587777"/>
          <a:ext cx="1394167" cy="871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/>
            <a:t>Klant/patiënt komt centraal te staan</a:t>
          </a:r>
          <a:endParaRPr lang="en-US" sz="7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500" i="1" kern="1200"/>
            <a:t>Wie is de klant? Wat wil de klant</a:t>
          </a:r>
          <a:endParaRPr lang="en-US" sz="5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500" i="1" kern="1200"/>
            <a:t>Wat is de klantvraag</a:t>
          </a:r>
          <a:endParaRPr lang="en-US" sz="500" kern="1200"/>
        </a:p>
        <a:p>
          <a:pPr marL="114300" lvl="2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500" i="1" kern="1200"/>
            <a:t>Voorbeeld: relatie(dis)continuïteit bij respectievelijk GGZ en MS</a:t>
          </a:r>
          <a:endParaRPr lang="en-US" sz="500" kern="1200"/>
        </a:p>
        <a:p>
          <a:pPr marL="114300" lvl="2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500" i="1" kern="1200"/>
            <a:t>GeIntegreerde zorg voor iedereen is te kwistig en dus niet te betalen </a:t>
          </a:r>
          <a:endParaRPr lang="en-US" sz="500" kern="1200"/>
        </a:p>
      </dsp:txBody>
      <dsp:txXfrm>
        <a:off x="375579" y="1613298"/>
        <a:ext cx="1343125" cy="820312"/>
      </dsp:txXfrm>
    </dsp:sp>
    <dsp:sp modelId="{DCD1659B-49E4-FF4F-A6E7-0FE73656DBB8}">
      <dsp:nvSpPr>
        <dsp:cNvPr id="0" name=""/>
        <dsp:cNvSpPr/>
      </dsp:nvSpPr>
      <dsp:spPr>
        <a:xfrm>
          <a:off x="2179902" y="498584"/>
          <a:ext cx="1742708" cy="871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/>
            <a:t>Soms (en in de zorg/welzijn vooral ) tussen organisaties</a:t>
          </a:r>
          <a:endParaRPr lang="en-US" sz="1300" kern="1200"/>
        </a:p>
      </dsp:txBody>
      <dsp:txXfrm>
        <a:off x="2205423" y="524105"/>
        <a:ext cx="1691666" cy="820312"/>
      </dsp:txXfrm>
    </dsp:sp>
    <dsp:sp modelId="{87253036-BBF6-F548-8CBC-550BF3C393B9}">
      <dsp:nvSpPr>
        <dsp:cNvPr id="0" name=""/>
        <dsp:cNvSpPr/>
      </dsp:nvSpPr>
      <dsp:spPr>
        <a:xfrm>
          <a:off x="2354173" y="1369939"/>
          <a:ext cx="174270" cy="653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515"/>
              </a:lnTo>
              <a:lnTo>
                <a:pt x="174270" y="6535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44DAC-FD05-CC40-A255-E718FD4C07A6}">
      <dsp:nvSpPr>
        <dsp:cNvPr id="0" name=""/>
        <dsp:cNvSpPr/>
      </dsp:nvSpPr>
      <dsp:spPr>
        <a:xfrm>
          <a:off x="2528444" y="1587777"/>
          <a:ext cx="1394167" cy="871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/>
            <a:t>HERONTWERP DE KETEN EN CREËER BESCHIKBARE RESOURCES</a:t>
          </a:r>
          <a:endParaRPr lang="en-US" sz="700" kern="1200"/>
        </a:p>
      </dsp:txBody>
      <dsp:txXfrm>
        <a:off x="2553965" y="1613298"/>
        <a:ext cx="1343125" cy="820312"/>
      </dsp:txXfrm>
    </dsp:sp>
    <dsp:sp modelId="{3D22E670-4F29-1944-88BA-7E58EDB06E78}">
      <dsp:nvSpPr>
        <dsp:cNvPr id="0" name=""/>
        <dsp:cNvSpPr/>
      </dsp:nvSpPr>
      <dsp:spPr>
        <a:xfrm>
          <a:off x="2354173" y="1369939"/>
          <a:ext cx="174270" cy="1742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2708"/>
              </a:lnTo>
              <a:lnTo>
                <a:pt x="174270" y="17427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3CA04-9153-AE4F-A3D0-794FAFBD3AEC}">
      <dsp:nvSpPr>
        <dsp:cNvPr id="0" name=""/>
        <dsp:cNvSpPr/>
      </dsp:nvSpPr>
      <dsp:spPr>
        <a:xfrm>
          <a:off x="2528444" y="2676970"/>
          <a:ext cx="1394167" cy="871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700" kern="1200"/>
            <a:t>R&amp;D van de value chain</a:t>
          </a:r>
          <a:endParaRPr lang="en-US" sz="700" kern="1200"/>
        </a:p>
      </dsp:txBody>
      <dsp:txXfrm>
        <a:off x="2553965" y="2702491"/>
        <a:ext cx="1343125" cy="820312"/>
      </dsp:txXfrm>
    </dsp:sp>
    <dsp:sp modelId="{4F618675-91F9-A84C-8AE9-E1AC1EB1EFE8}">
      <dsp:nvSpPr>
        <dsp:cNvPr id="0" name=""/>
        <dsp:cNvSpPr/>
      </dsp:nvSpPr>
      <dsp:spPr>
        <a:xfrm>
          <a:off x="4358288" y="498584"/>
          <a:ext cx="1742708" cy="871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/>
            <a:t>Vorm in de eerste plaats generalisten met veel zorg voor overlap en samenwerking</a:t>
          </a:r>
          <a:endParaRPr lang="en-US" sz="1300" kern="1200"/>
        </a:p>
      </dsp:txBody>
      <dsp:txXfrm>
        <a:off x="4383809" y="524105"/>
        <a:ext cx="1691666" cy="820312"/>
      </dsp:txXfrm>
    </dsp:sp>
    <dsp:sp modelId="{344D770B-976B-3544-937C-7A772B98FF03}">
      <dsp:nvSpPr>
        <dsp:cNvPr id="0" name=""/>
        <dsp:cNvSpPr/>
      </dsp:nvSpPr>
      <dsp:spPr>
        <a:xfrm>
          <a:off x="6536674" y="498584"/>
          <a:ext cx="1742708" cy="8713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kern="1200"/>
            <a:t>Organiseer mantelzorg </a:t>
          </a:r>
          <a:endParaRPr lang="en-US" sz="1300" kern="1200"/>
        </a:p>
      </dsp:txBody>
      <dsp:txXfrm>
        <a:off x="6562195" y="524105"/>
        <a:ext cx="1691666" cy="820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0.13549</cdr:x>
      <cdr:y>0.39094</cdr:y>
    </cdr:from>
    <cdr:to>
      <cdr:x>0.81926</cdr:x>
      <cdr:y>0.5421</cdr:y>
    </cdr:to>
    <cdr:pic>
      <cdr:nvPicPr>
        <cdr:cNvPr id="2" name="Afbeelding 9">
          <a:extLst xmlns:a="http://schemas.openxmlformats.org/drawingml/2006/main">
            <a:ext uri="{FF2B5EF4-FFF2-40B4-BE49-F238E27FC236}">
              <a16:creationId xmlns:a16="http://schemas.microsoft.com/office/drawing/2014/main" id="{4C7955A0-192C-1E4A-8EF6-BC2A38D933E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936104" y="1872208"/>
          <a:ext cx="4724400" cy="7239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878A3-24FB-4C76-B4D5-C8F49B5B6B4F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FAD2E-5094-4A12-AC92-C20F24B6F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9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0236B-8BCF-484A-BEE2-7462B27798CC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4C239-4A6C-4665-AA8F-3E8C4E5AE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4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0" name="Rechthoek 9"/>
          <p:cNvSpPr/>
          <p:nvPr/>
        </p:nvSpPr>
        <p:spPr>
          <a:xfrm>
            <a:off x="0" y="648000"/>
            <a:ext cx="9144900" cy="6210000"/>
          </a:xfrm>
          <a:prstGeom prst="rect">
            <a:avLst/>
          </a:prstGeom>
          <a:solidFill>
            <a:srgbClr val="D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9144900" cy="44568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999" y="1080000"/>
            <a:ext cx="8280900" cy="4024798"/>
          </a:xfrm>
        </p:spPr>
        <p:txBody>
          <a:bodyPr anchor="ctr" anchorCtr="0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1999" y="5392801"/>
            <a:ext cx="8280900" cy="820799"/>
          </a:xfrm>
        </p:spPr>
        <p:txBody>
          <a:bodyPr lIns="0" tIns="0" rIns="0" bIns="0"/>
          <a:lstStyle>
            <a:lvl1pPr marL="0" indent="0" algn="l">
              <a:buNone/>
              <a:defRPr sz="1800" baseline="0">
                <a:solidFill>
                  <a:srgbClr val="2F4D5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59996"/>
            <a:ext cx="2107692" cy="12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5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24631-A8EE-A14B-8B87-2499C7789F3B}" type="datetime1">
              <a:rPr lang="nl-BE" smtClean="0"/>
              <a:t>19/09/2022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323072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8A4E-1067-A54B-A9E2-89F9EDFAC043}" type="datetime1">
              <a:rPr lang="nl-BE" smtClean="0"/>
              <a:t>19/09/2022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281752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B5958-CF3D-994D-B2A0-D94F32432A01}" type="datetime1">
              <a:rPr lang="nl-BE" smtClean="0"/>
              <a:t>19/09/2022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04262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9EF0-FBE5-4341-99AF-49A21EC7AD9F}" type="datetime1">
              <a:rPr lang="nl-BE" smtClean="0"/>
              <a:t>19/09/2022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91120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A303-3187-1B45-9119-42443D826D82}" type="datetime1">
              <a:rPr lang="nl-BE" smtClean="0"/>
              <a:t>19/09/2022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79903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CA1E-65ED-8C48-A523-091CC2B7EC9E}" type="datetime1">
              <a:rPr lang="nl-BE" smtClean="0"/>
              <a:t>19/09/2022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40244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FAAE-E14D-6149-8E13-581B9420CF4C}" type="datetime1">
              <a:rPr lang="nl-BE" smtClean="0"/>
              <a:t>19/09/2022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7551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26DB-DAE3-4CFA-8F42-909AFC15243E}" type="datetimeFigureOut">
              <a:rPr lang="nl-BE"/>
              <a:pPr>
                <a:defRPr/>
              </a:pPr>
              <a:t>19/09/2022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B38AB-3864-4BF5-B5CE-8897F1238B47}" type="slidenum">
              <a:rPr lang="nl-BE" altLang="nl-BE"/>
              <a:pPr>
                <a:defRPr/>
              </a:pPr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010431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729013"/>
            <a:ext cx="7772400" cy="1500187"/>
          </a:xfrm>
        </p:spPr>
        <p:txBody>
          <a:bodyPr anchor="b"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050536"/>
            <a:ext cx="9144000" cy="654792"/>
            <a:chOff x="0" y="6050536"/>
            <a:chExt cx="9144000" cy="6547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6498000"/>
              <a:ext cx="9144000" cy="0"/>
            </a:xfrm>
            <a:prstGeom prst="line">
              <a:avLst/>
            </a:prstGeom>
            <a:ln>
              <a:solidFill>
                <a:srgbClr val="D16C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51520" y="6475977"/>
              <a:ext cx="2183805" cy="493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71" y="6050536"/>
              <a:ext cx="1665902" cy="654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732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2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FB26DB-DAE3-4CFA-8F42-909AFC15243E}" type="datetimeFigureOut">
              <a:rPr lang="nl-BE" smtClean="0"/>
              <a:pPr>
                <a:defRPr/>
              </a:pPr>
              <a:t>19/09/2022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B38AB-3864-4BF5-B5CE-8897F1238B47}" type="slidenum">
              <a:rPr lang="nl-BE" altLang="nl-BE" smtClean="0"/>
              <a:pPr>
                <a:defRPr/>
              </a:pPr>
              <a:t>‹#›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06510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900" cy="6207560"/>
          </a:xfrm>
          <a:prstGeom prst="rect">
            <a:avLst/>
          </a:prstGeom>
          <a:solidFill>
            <a:srgbClr val="D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99" y="1800000"/>
            <a:ext cx="8280900" cy="2386800"/>
          </a:xfrm>
        </p:spPr>
        <p:txBody>
          <a:bodyPr anchor="b"/>
          <a:lstStyle>
            <a:lvl1pPr>
              <a:defRPr sz="4500" baseline="0">
                <a:solidFill>
                  <a:srgbClr val="1D8DB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999" y="4359600"/>
            <a:ext cx="8280900" cy="1501200"/>
          </a:xfrm>
        </p:spPr>
        <p:txBody>
          <a:bodyPr lIns="0" tIns="0" rIns="0" bIns="0"/>
          <a:lstStyle>
            <a:lvl1pPr marL="0" indent="0">
              <a:buNone/>
              <a:defRPr sz="1800" baseline="0">
                <a:solidFill>
                  <a:srgbClr val="005E77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7139-47A1-AF4D-A564-82BB9471A21F}" type="datetime1">
              <a:rPr lang="nl-BE" smtClean="0"/>
              <a:t>19/09/2022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58480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900" cy="6207560"/>
          </a:xfrm>
          <a:prstGeom prst="rect">
            <a:avLst/>
          </a:prstGeom>
          <a:solidFill>
            <a:srgbClr val="D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9" b="55168"/>
          <a:stretch/>
        </p:blipFill>
        <p:spPr>
          <a:xfrm>
            <a:off x="5656500" y="676800"/>
            <a:ext cx="3483000" cy="552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99" y="1800000"/>
            <a:ext cx="8280900" cy="2386800"/>
          </a:xfrm>
        </p:spPr>
        <p:txBody>
          <a:bodyPr anchor="b"/>
          <a:lstStyle>
            <a:lvl1pPr>
              <a:defRPr sz="4500" baseline="0">
                <a:solidFill>
                  <a:srgbClr val="1D8DB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999" y="4359600"/>
            <a:ext cx="8280900" cy="1501200"/>
          </a:xfrm>
        </p:spPr>
        <p:txBody>
          <a:bodyPr lIns="0" tIns="0" rIns="0" bIns="0"/>
          <a:lstStyle>
            <a:lvl1pPr marL="0" indent="0">
              <a:buNone/>
              <a:defRPr sz="1800" baseline="0">
                <a:solidFill>
                  <a:srgbClr val="005E77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CE154-081C-1848-828A-3AFC5EAFEB46}" type="datetime1">
              <a:rPr lang="nl-BE" smtClean="0"/>
              <a:t>19/09/2022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349266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99" y="1800000"/>
            <a:ext cx="8280900" cy="238680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999" y="4359600"/>
            <a:ext cx="8280900" cy="1501200"/>
          </a:xfrm>
        </p:spPr>
        <p:txBody>
          <a:bodyPr lIns="0" tIns="0" rIns="0" bIns="0"/>
          <a:lstStyle>
            <a:lvl1pPr marL="0" indent="0">
              <a:buNone/>
              <a:defRPr sz="1800" baseline="0">
                <a:solidFill>
                  <a:srgbClr val="2F4D5D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580EC-2AC5-544A-B67B-7607BD748427}" type="datetime1">
              <a:rPr lang="nl-BE" smtClean="0"/>
              <a:t>19/09/2022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5824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-9" r="37305" b="55176"/>
          <a:stretch/>
        </p:blipFill>
        <p:spPr>
          <a:xfrm>
            <a:off x="5656500" y="676800"/>
            <a:ext cx="3483000" cy="552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999" y="1800000"/>
            <a:ext cx="8280900" cy="238680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999" y="4359600"/>
            <a:ext cx="8280900" cy="1501200"/>
          </a:xfrm>
        </p:spPr>
        <p:txBody>
          <a:bodyPr lIns="0" tIns="0" rIns="0" bIns="0"/>
          <a:lstStyle>
            <a:lvl1pPr marL="0" indent="0">
              <a:buNone/>
              <a:defRPr sz="1800" baseline="0">
                <a:solidFill>
                  <a:srgbClr val="2F4D5D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3019-6587-CA45-A8F7-0113D92F59CF}" type="datetime1">
              <a:rPr lang="nl-BE" smtClean="0"/>
              <a:t>19/09/2022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71964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1"/>
            <a:ext cx="9144900" cy="6209997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7300" y="2509200"/>
            <a:ext cx="3210300" cy="1188000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01158-5556-8D40-9ABC-D5EDD930B939}" type="datetime1">
              <a:rPr lang="nl-BE" smtClean="0"/>
              <a:t>19/09/2022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7518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8B97-0FFE-F444-91E1-B2D2B8137091}" type="datetime1">
              <a:rPr lang="nl-BE" smtClean="0"/>
              <a:t>19/09/2022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36112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DD1C-88CB-3C46-B5B7-B7E55C4DA6CC}" type="datetime1">
              <a:rPr lang="nl-BE" smtClean="0"/>
              <a:t>19/09/2022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203238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2000" y="576001"/>
            <a:ext cx="8280900" cy="1112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2000" y="1836000"/>
            <a:ext cx="8280900" cy="4046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80000" y="6210000"/>
            <a:ext cx="54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570FAAE-E14D-6149-8E13-581B9420CF4C}" type="datetime1">
              <a:rPr lang="nl-BE" smtClean="0"/>
              <a:t>19/09/2022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782000" y="6210000"/>
            <a:ext cx="303981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l">
              <a:defRPr sz="7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2000" y="6210000"/>
            <a:ext cx="486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7390"/>
          <a:stretch/>
        </p:blipFill>
        <p:spPr>
          <a:xfrm>
            <a:off x="7983283" y="6353999"/>
            <a:ext cx="1053846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7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82" r:id="rId16"/>
    <p:sldLayoutId id="2147483660" r:id="rId17"/>
    <p:sldLayoutId id="2147483683" r:id="rId18"/>
    <p:sldLayoutId id="2147483684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1D8DB0"/>
          </a:solidFill>
          <a:latin typeface="Arial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 baseline="0">
          <a:solidFill>
            <a:srgbClr val="2F4D5D"/>
          </a:solidFill>
          <a:latin typeface="Arial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 baseline="0">
          <a:solidFill>
            <a:srgbClr val="2F4D5D"/>
          </a:solidFill>
          <a:latin typeface="Arial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 baseline="0">
          <a:solidFill>
            <a:srgbClr val="2F4D5D"/>
          </a:solidFill>
          <a:latin typeface="Arial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 baseline="0">
          <a:solidFill>
            <a:srgbClr val="2F4D5D"/>
          </a:solidFill>
          <a:latin typeface="Arial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 baseline="0">
          <a:solidFill>
            <a:srgbClr val="2F4D5D"/>
          </a:solidFill>
          <a:latin typeface="Arial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000" y="1616852"/>
            <a:ext cx="7992000" cy="3487947"/>
          </a:xfrm>
        </p:spPr>
        <p:txBody>
          <a:bodyPr anchor="ctr" anchorCtr="0">
            <a:normAutofit/>
          </a:bodyPr>
          <a:lstStyle/>
          <a:p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Prof. dr. Geert Van </a:t>
            </a:r>
            <a:r>
              <a:rPr lang="nl-NL" dirty="0" err="1"/>
              <a:t>Hootegem</a:t>
            </a:r>
            <a:r>
              <a:rPr lang="nl-NL" dirty="0"/>
              <a:t>         			20 september 2022</a:t>
            </a:r>
            <a:br>
              <a:rPr lang="nl-NL" dirty="0"/>
            </a:br>
            <a:br>
              <a:rPr lang="nl-NL" dirty="0"/>
            </a:br>
            <a:endParaRPr lang="nl-NL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B5DD4-A78B-1F41-A8A3-F548D9ADD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5976" y="626582"/>
            <a:ext cx="2808309" cy="2307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1888F-CDF0-4C16-7BA6-D78EE0369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49" y="3483984"/>
            <a:ext cx="1368151" cy="1609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D91AEA-5AB2-0068-C48D-41FB497FE395}"/>
              </a:ext>
            </a:extLst>
          </p:cNvPr>
          <p:cNvSpPr txBox="1"/>
          <p:nvPr/>
        </p:nvSpPr>
        <p:spPr>
          <a:xfrm>
            <a:off x="2732380" y="2310063"/>
            <a:ext cx="337303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4000" dirty="0"/>
              <a:t>ZOT VAN WERK</a:t>
            </a:r>
          </a:p>
          <a:p>
            <a:pPr algn="ctr"/>
            <a:endParaRPr lang="en-BE" dirty="0"/>
          </a:p>
          <a:p>
            <a:pPr algn="ctr"/>
            <a:r>
              <a:rPr lang="en-BE" dirty="0"/>
              <a:t>WIE WERKT EN VOOR WAT?</a:t>
            </a:r>
          </a:p>
          <a:p>
            <a:endParaRPr lang="en-BE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0764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51CC-6B58-D740-92A2-10004612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sz="2800" dirty="0"/>
              <a:t>Aandeel werknemers met psychosociale belasting problemen en werkbaarheid in zorg- en welzijnssector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319AA-4FCC-0E4E-BE0D-2C7A3EDF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8F8F4-6412-104A-BD69-963403C36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0" y="1791554"/>
            <a:ext cx="8712900" cy="424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7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531861" y="1604747"/>
            <a:ext cx="4864676" cy="3648507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811185" y="1604747"/>
            <a:ext cx="4864676" cy="3648507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091765" y="1"/>
            <a:ext cx="4960470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6964" y="3571620"/>
            <a:ext cx="496047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77311" y="1407983"/>
            <a:ext cx="5389379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583930" y="5407279"/>
            <a:ext cx="955808" cy="71685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6283" y="882212"/>
            <a:ext cx="6791435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557D7E-9A1F-2C88-8DAD-E5F55BDA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81" y="2353641"/>
            <a:ext cx="4337037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1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Hoe </a:t>
            </a:r>
            <a:r>
              <a:rPr lang="en-US" sz="31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komt</a:t>
            </a:r>
            <a:r>
              <a:rPr lang="en-US" sz="31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dat</a:t>
            </a:r>
            <a:r>
              <a:rPr lang="en-US" sz="31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6974" y="575331"/>
            <a:ext cx="1321281" cy="99096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35233" y="1596115"/>
            <a:ext cx="700047" cy="52503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DAC884-3B55-A2DA-2F0D-41877748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1299" y="6356350"/>
            <a:ext cx="19266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586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1D8DB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 (GGZ)zorgomgeving in beweging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31" y="1675227"/>
            <a:ext cx="608193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5B6F3-D197-874C-99BE-576B3CE8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16" y="643468"/>
            <a:ext cx="6088596" cy="557106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56372" y="0"/>
            <a:ext cx="1487628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7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6BEED-88D3-E54B-938A-D73E14E10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68" y="1123527"/>
            <a:ext cx="3488136" cy="4604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9948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47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87628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4D3789-1072-4943-8ED8-F243BF3B1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6" y="643468"/>
            <a:ext cx="370475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43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Liefde voor management in tijden van veranderende zorg</a:t>
            </a:r>
          </a:p>
        </p:txBody>
      </p:sp>
      <p:pic>
        <p:nvPicPr>
          <p:cNvPr id="6" name="Tijdelijke aanduiding voor afbeelding 4" descr="DSC_0594.jpg"/>
          <p:cNvPicPr>
            <a:picLocks noChangeAspect="1"/>
          </p:cNvPicPr>
          <p:nvPr/>
        </p:nvPicPr>
        <p:blipFill rotWithShape="1">
          <a:blip r:embed="rId2" cstate="print">
            <a:grayscl/>
          </a:blip>
          <a:srcRect l="1964" t="1618" r="1964" b="1618"/>
          <a:stretch/>
        </p:blipFill>
        <p:spPr>
          <a:xfrm>
            <a:off x="741518" y="476672"/>
            <a:ext cx="5269993" cy="356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437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r>
              <a:rPr lang="nl-BE" sz="2800"/>
              <a:t>LIEFDE VOOR MANAGEMENT IN TIJDEN VAN VERANDERENDE ZORG: </a:t>
            </a:r>
            <a:br>
              <a:rPr lang="nl-BE" sz="2800"/>
            </a:br>
            <a:r>
              <a:rPr lang="nl-BE" sz="2800"/>
              <a:t>HET GEVAAR: EEN VICIEUZE CIRKEL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0022" y="2176272"/>
            <a:ext cx="7025403" cy="4041648"/>
          </a:xfrm>
        </p:spPr>
        <p:txBody>
          <a:bodyPr anchor="t">
            <a:normAutofit/>
          </a:bodyPr>
          <a:lstStyle/>
          <a:p>
            <a:r>
              <a:rPr lang="en-US">
                <a:ea typeface="ＭＳ Ｐゴシック" pitchFamily="34" charset="-128"/>
              </a:rPr>
              <a:t>Specialisering</a:t>
            </a:r>
            <a:r>
              <a:rPr lang="en-US" dirty="0">
                <a:ea typeface="ＭＳ Ｐゴシック" pitchFamily="34" charset="-128"/>
              </a:rPr>
              <a:t> en </a:t>
            </a:r>
            <a:r>
              <a:rPr lang="en-US">
                <a:ea typeface="ＭＳ Ｐゴシック" pitchFamily="34" charset="-128"/>
              </a:rPr>
              <a:t>afstemmingsproblemen</a:t>
            </a:r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Regels en procedures</a:t>
            </a:r>
          </a:p>
          <a:p>
            <a:r>
              <a:rPr lang="en-US">
                <a:ea typeface="ＭＳ Ｐゴシック" pitchFamily="34" charset="-128"/>
              </a:rPr>
              <a:t>Juridisering</a:t>
            </a:r>
            <a:endParaRPr lang="en-US" dirty="0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Doelverschuiving</a:t>
            </a:r>
            <a:r>
              <a:rPr lang="en-US" dirty="0">
                <a:ea typeface="ＭＳ Ｐゴシック" pitchFamily="34" charset="-128"/>
              </a:rPr>
              <a:t> van </a:t>
            </a:r>
            <a:r>
              <a:rPr lang="en-US">
                <a:ea typeface="ＭＳ Ｐゴシック" pitchFamily="34" charset="-128"/>
              </a:rPr>
              <a:t>zorg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>
                <a:ea typeface="ＭＳ Ｐゴシック" pitchFamily="34" charset="-128"/>
              </a:rPr>
              <a:t>naar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>
                <a:ea typeface="ＭＳ Ｐゴシック" pitchFamily="34" charset="-128"/>
              </a:rPr>
              <a:t>besturing</a:t>
            </a:r>
            <a:r>
              <a:rPr lang="en-US" dirty="0">
                <a:ea typeface="ＭＳ Ｐゴシック" pitchFamily="34" charset="-128"/>
              </a:rPr>
              <a:t>, van </a:t>
            </a:r>
            <a:r>
              <a:rPr lang="en-US">
                <a:ea typeface="ＭＳ Ｐゴシック" pitchFamily="34" charset="-128"/>
              </a:rPr>
              <a:t>zorg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>
                <a:ea typeface="ＭＳ Ｐゴシック" pitchFamily="34" charset="-128"/>
              </a:rPr>
              <a:t>naar</a:t>
            </a:r>
            <a:r>
              <a:rPr lang="en-US" dirty="0">
                <a:ea typeface="ＭＳ Ｐゴシック" pitchFamily="34" charset="-128"/>
              </a:rPr>
              <a:t> management</a:t>
            </a:r>
          </a:p>
          <a:p>
            <a:r>
              <a:rPr lang="en-US" dirty="0">
                <a:ea typeface="ＭＳ Ｐゴシック" pitchFamily="34" charset="-128"/>
              </a:rPr>
              <a:t>Management by exception</a:t>
            </a:r>
          </a:p>
          <a:p>
            <a:r>
              <a:rPr lang="en-US">
                <a:ea typeface="ＭＳ Ｐゴシック" pitchFamily="34" charset="-128"/>
              </a:rPr>
              <a:t>Groeiende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>
                <a:ea typeface="ＭＳ Ｐゴシック" pitchFamily="34" charset="-128"/>
              </a:rPr>
              <a:t>kloof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>
                <a:ea typeface="ＭＳ Ｐゴシック" pitchFamily="34" charset="-128"/>
              </a:rPr>
              <a:t>tussen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>
                <a:ea typeface="ＭＳ Ｐゴシック" pitchFamily="34" charset="-128"/>
              </a:rPr>
              <a:t>zorgverstrekkers</a:t>
            </a:r>
            <a:r>
              <a:rPr lang="en-US" dirty="0">
                <a:ea typeface="ＭＳ Ｐゴシック" pitchFamily="34" charset="-128"/>
              </a:rPr>
              <a:t> en </a:t>
            </a:r>
            <a:r>
              <a:rPr lang="en-US">
                <a:ea typeface="ＭＳ Ｐゴシック" pitchFamily="34" charset="-128"/>
              </a:rPr>
              <a:t>bestuurders</a:t>
            </a:r>
            <a:endParaRPr lang="en-US" dirty="0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Specialisering</a:t>
            </a:r>
            <a:r>
              <a:rPr lang="en-US" dirty="0">
                <a:ea typeface="ＭＳ Ｐゴシック" pitchFamily="34" charset="-128"/>
              </a:rPr>
              <a:t> en </a:t>
            </a:r>
            <a:r>
              <a:rPr lang="en-US">
                <a:ea typeface="ＭＳ Ｐゴシック" pitchFamily="34" charset="-128"/>
              </a:rPr>
              <a:t>afstemmingsproblemen</a:t>
            </a:r>
            <a:endParaRPr lang="en-US" dirty="0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Enz</a:t>
            </a:r>
            <a:r>
              <a:rPr lang="en-US" dirty="0">
                <a:ea typeface="ＭＳ Ｐゴシック" pitchFamily="34" charset="-128"/>
              </a:rPr>
              <a:t> …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4435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28"/>
          <a:stretch/>
        </p:blipFill>
        <p:spPr>
          <a:xfrm>
            <a:off x="0" y="-4319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5349214"/>
            <a:ext cx="5400600" cy="46166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HIER IS ONZE VIJAND: DE BUREAUCRATIE</a:t>
            </a:r>
          </a:p>
        </p:txBody>
      </p:sp>
    </p:spTree>
    <p:extLst>
      <p:ext uri="{BB962C8B-B14F-4D97-AF65-F5344CB8AC3E}">
        <p14:creationId xmlns:p14="http://schemas.microsoft.com/office/powerpoint/2010/main" val="3937765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349214"/>
            <a:ext cx="4608512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SPECIALISATIE EN GEBREK AAN REGELCAPACITEIT</a:t>
            </a:r>
          </a:p>
        </p:txBody>
      </p:sp>
    </p:spTree>
    <p:extLst>
      <p:ext uri="{BB962C8B-B14F-4D97-AF65-F5344CB8AC3E}">
        <p14:creationId xmlns:p14="http://schemas.microsoft.com/office/powerpoint/2010/main" val="190785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46416-A364-3541-9FE2-7C128BE7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149" y="0"/>
            <a:ext cx="46437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0AD36-8387-8140-932F-6A4EAC007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b="1" dirty="0">
                <a:solidFill>
                  <a:srgbClr val="008000"/>
                </a:solidFill>
                <a:highlight>
                  <a:srgbClr val="FFFF00"/>
                </a:highlight>
              </a:rPr>
              <a:t>Een kijk op de veranderende omgeving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4FD21-ACB1-5A44-B8AF-CECFFAC94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0780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08505" cy="6858000"/>
          </a:xfrm>
        </p:spPr>
      </p:pic>
      <p:sp>
        <p:nvSpPr>
          <p:cNvPr id="5" name="TextBox 4"/>
          <p:cNvSpPr txBox="1"/>
          <p:nvPr/>
        </p:nvSpPr>
        <p:spPr>
          <a:xfrm>
            <a:off x="755576" y="836712"/>
            <a:ext cx="2304256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SILO THINKING</a:t>
            </a:r>
          </a:p>
        </p:txBody>
      </p:sp>
    </p:spTree>
    <p:extLst>
      <p:ext uri="{BB962C8B-B14F-4D97-AF65-F5344CB8AC3E}">
        <p14:creationId xmlns:p14="http://schemas.microsoft.com/office/powerpoint/2010/main" val="3267876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7"/>
          <a:stretch/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86086" y="620688"/>
            <a:ext cx="3600400" cy="4616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HET PARAPLU-SYNDROOM</a:t>
            </a:r>
          </a:p>
        </p:txBody>
      </p:sp>
    </p:spTree>
    <p:extLst>
      <p:ext uri="{BB962C8B-B14F-4D97-AF65-F5344CB8AC3E}">
        <p14:creationId xmlns:p14="http://schemas.microsoft.com/office/powerpoint/2010/main" val="446642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2" y="0"/>
            <a:ext cx="9145262" cy="6873822"/>
          </a:xfrm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4608512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FLEXIBILITEIT &amp; WENDBAARHEID</a:t>
            </a:r>
          </a:p>
        </p:txBody>
      </p:sp>
    </p:spTree>
    <p:extLst>
      <p:ext uri="{BB962C8B-B14F-4D97-AF65-F5344CB8AC3E}">
        <p14:creationId xmlns:p14="http://schemas.microsoft.com/office/powerpoint/2010/main" val="101500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79388"/>
            <a:ext cx="8334375" cy="729332"/>
          </a:xfrm>
        </p:spPr>
        <p:txBody>
          <a:bodyPr anchor="b"/>
          <a:lstStyle/>
          <a:p>
            <a:r>
              <a:rPr lang="en-US" dirty="0" err="1"/>
              <a:t>Oeps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organisatiefoutje</a:t>
            </a:r>
            <a:r>
              <a:rPr lang="en-US" dirty="0"/>
              <a:t>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bus tour de france corsica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64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1468" y="1234167"/>
            <a:ext cx="5905500" cy="4509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913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is in je eentje">
            <a:extLst>
              <a:ext uri="{FF2B5EF4-FFF2-40B4-BE49-F238E27FC236}">
                <a16:creationId xmlns:a16="http://schemas.microsoft.com/office/drawing/2014/main" id="{6CECBC14-ADC6-965C-096B-34CF4042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12AAFF-5BA4-3A2A-4D2B-42F4E65B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500" dirty="0" err="1">
                <a:solidFill>
                  <a:srgbClr val="FFFFFF"/>
                </a:solidFill>
                <a:latin typeface="+mj-lt"/>
              </a:rPr>
              <a:t>Terug</a:t>
            </a:r>
            <a:r>
              <a:rPr lang="en-US" sz="45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+mj-lt"/>
              </a:rPr>
              <a:t>naar</a:t>
            </a:r>
            <a:r>
              <a:rPr lang="en-US" sz="4500" dirty="0">
                <a:solidFill>
                  <a:srgbClr val="FFFFFF"/>
                </a:solidFill>
                <a:latin typeface="+mj-lt"/>
              </a:rPr>
              <a:t> de </a:t>
            </a:r>
            <a:r>
              <a:rPr lang="en-US" sz="4500" dirty="0" err="1">
                <a:solidFill>
                  <a:srgbClr val="FFFFFF"/>
                </a:solidFill>
                <a:latin typeface="+mj-lt"/>
              </a:rPr>
              <a:t>bedoeling</a:t>
            </a:r>
            <a:endParaRPr lang="en-US" sz="45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36B6C-8E02-49DC-C247-3589F7DC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CB5B38AB-3864-4BF5-B5CE-8897F1238B47}" type="slidenum">
              <a:rPr lang="en-US" altLang="nl-BE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25</a:t>
            </a:fld>
            <a:endParaRPr lang="en-US" altLang="nl-BE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645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8" y="1088448"/>
            <a:ext cx="8166605" cy="45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4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43" y="1702320"/>
            <a:ext cx="6853281" cy="3854219"/>
          </a:xfrm>
        </p:spPr>
      </p:pic>
    </p:spTree>
    <p:extLst>
      <p:ext uri="{BB962C8B-B14F-4D97-AF65-F5344CB8AC3E}">
        <p14:creationId xmlns:p14="http://schemas.microsoft.com/office/powerpoint/2010/main" val="561115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246909"/>
            <a:ext cx="7787774" cy="4379768"/>
          </a:xfrm>
        </p:spPr>
      </p:pic>
    </p:spTree>
    <p:extLst>
      <p:ext uri="{BB962C8B-B14F-4D97-AF65-F5344CB8AC3E}">
        <p14:creationId xmlns:p14="http://schemas.microsoft.com/office/powerpoint/2010/main" val="75820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7" y="1076542"/>
            <a:ext cx="8254793" cy="4642415"/>
          </a:xfrm>
        </p:spPr>
      </p:pic>
    </p:spTree>
    <p:extLst>
      <p:ext uri="{BB962C8B-B14F-4D97-AF65-F5344CB8AC3E}">
        <p14:creationId xmlns:p14="http://schemas.microsoft.com/office/powerpoint/2010/main" val="85754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Uitdagingen op de arbeidsmarkt</a:t>
            </a:r>
          </a:p>
        </p:txBody>
      </p:sp>
      <p:pic>
        <p:nvPicPr>
          <p:cNvPr id="5" name="Tijdelijke aanduiding voor afbeelding 6" descr="Thuiszorg.Vleminckveld.Beste.Werkgever.1.LW.JPG"/>
          <p:cNvPicPr>
            <a:picLocks noChangeAspect="1"/>
          </p:cNvPicPr>
          <p:nvPr/>
        </p:nvPicPr>
        <p:blipFill>
          <a:blip r:embed="rId2" cstate="print">
            <a:grayscl/>
          </a:blip>
          <a:srcRect l="860" r="860"/>
          <a:stretch>
            <a:fillRect/>
          </a:stretch>
        </p:blipFill>
        <p:spPr>
          <a:xfrm>
            <a:off x="432000" y="1340768"/>
            <a:ext cx="5361855" cy="362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99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FE66-0AE1-9142-A198-3B03DAE9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Bevraag de dogmatische specialisatie in Care &amp; Cure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D8954-2143-2D48-9A15-A5BF0087B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Tussen medisch, zorg en welzijn</a:t>
            </a:r>
          </a:p>
          <a:p>
            <a:r>
              <a:rPr lang="nl-NL" dirty="0"/>
              <a:t>Tussen somatisch en geestelijke gezondheidszorg</a:t>
            </a:r>
          </a:p>
          <a:p>
            <a:r>
              <a:rPr lang="nl-NL" dirty="0"/>
              <a:t>(Tussen de zuilen)</a:t>
            </a:r>
          </a:p>
          <a:p>
            <a:r>
              <a:rPr lang="nl-NL" dirty="0"/>
              <a:t>Tussen de lijnen</a:t>
            </a:r>
          </a:p>
          <a:p>
            <a:r>
              <a:rPr lang="nl-NL" dirty="0"/>
              <a:t>Tussen de afdelingen</a:t>
            </a:r>
          </a:p>
          <a:p>
            <a:r>
              <a:rPr lang="nl-NL" dirty="0"/>
              <a:t>Tussen de beroepen</a:t>
            </a:r>
          </a:p>
          <a:p>
            <a:endParaRPr lang="nl-NL" dirty="0"/>
          </a:p>
          <a:p>
            <a:pPr algn="r"/>
            <a:r>
              <a:rPr lang="nl-NL" dirty="0"/>
              <a:t>Organiseert schaarste</a:t>
            </a:r>
          </a:p>
          <a:p>
            <a:pPr algn="r"/>
            <a:r>
              <a:rPr lang="nl-NL" dirty="0"/>
              <a:t>Zorgt voor </a:t>
            </a:r>
            <a:r>
              <a:rPr lang="nl-NL" dirty="0" err="1"/>
              <a:t>overservice</a:t>
            </a:r>
            <a:endParaRPr lang="nl-NL" dirty="0"/>
          </a:p>
          <a:p>
            <a:pPr algn="r"/>
            <a:r>
              <a:rPr lang="nl-NL" dirty="0"/>
              <a:t>Zorgt voor conflicten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3553F-7306-DA45-AACD-A3D410ED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B38AB-3864-4BF5-B5CE-8897F1238B47}" type="slidenum">
              <a:rPr lang="nl-BE" altLang="nl-BE" smtClean="0"/>
              <a:pPr>
                <a:defRPr/>
              </a:pPr>
              <a:t>30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582653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E1FB4C-3C14-794C-BA8C-B2CD5C83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C50C9-4A3D-DD4F-BBF7-DBF60D659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677"/>
            <a:ext cx="9741186" cy="6494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BF31F-0386-BB44-89B5-9A6F924AA478}"/>
              </a:ext>
            </a:extLst>
          </p:cNvPr>
          <p:cNvSpPr txBox="1"/>
          <p:nvPr/>
        </p:nvSpPr>
        <p:spPr>
          <a:xfrm>
            <a:off x="1294544" y="2527443"/>
            <a:ext cx="653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accent4"/>
                </a:solidFill>
                <a:latin typeface="Bradley Hand" pitchFamily="2" charset="77"/>
              </a:rPr>
              <a:t>Hoe dan? </a:t>
            </a:r>
          </a:p>
        </p:txBody>
      </p:sp>
    </p:spTree>
    <p:extLst>
      <p:ext uri="{BB962C8B-B14F-4D97-AF65-F5344CB8AC3E}">
        <p14:creationId xmlns:p14="http://schemas.microsoft.com/office/powerpoint/2010/main" val="3284465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nl-BE" sz="1900">
                <a:solidFill>
                  <a:srgbClr val="FFFFFF"/>
                </a:solidFill>
              </a:rPr>
              <a:t>GEÏNTEGREERDE ZORG DOE JE ZO (1)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F867A6-431C-A291-2020-3942A10510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721311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8958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77D0-95C0-4E41-B6EE-4D08FDBA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GEÏNTEGREERDE ZORG DOE JE ZO (2)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8CD200-BE1B-E570-C116-D42FAB6B9E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2000" y="1836000"/>
          <a:ext cx="8280900" cy="404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6061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900814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33165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965" y="636723"/>
            <a:ext cx="3000047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154" y="982272"/>
            <a:ext cx="2541314" cy="4560970"/>
          </a:xfrm>
        </p:spPr>
        <p:txBody>
          <a:bodyPr>
            <a:normAutofit/>
          </a:bodyPr>
          <a:lstStyle/>
          <a:p>
            <a:r>
              <a:rPr lang="nl-BE" sz="2200">
                <a:solidFill>
                  <a:srgbClr val="FFFFFF"/>
                </a:solidFill>
              </a:rPr>
              <a:t>GEÏNTEGREERDE ZORG DOE JE ZO (3)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352302"/>
            <a:ext cx="499169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96" y="1719618"/>
            <a:ext cx="4461623" cy="4334629"/>
          </a:xfrm>
        </p:spPr>
        <p:txBody>
          <a:bodyPr anchor="ctr">
            <a:normAutofit/>
          </a:bodyPr>
          <a:lstStyle/>
          <a:p>
            <a:endParaRPr lang="en-US" sz="1500">
              <a:solidFill>
                <a:srgbClr val="FEFFFF"/>
              </a:solidFill>
              <a:ea typeface="ＭＳ Ｐゴシック" pitchFamily="34" charset="-128"/>
            </a:endParaRPr>
          </a:p>
          <a:p>
            <a:r>
              <a:rPr lang="nl-BE" sz="1500">
                <a:solidFill>
                  <a:srgbClr val="FEFFFF"/>
                </a:solidFill>
                <a:ea typeface="ＭＳ Ｐゴシック" pitchFamily="34" charset="-128"/>
              </a:rPr>
              <a:t>DECENTRAAL, TENZIJ…</a:t>
            </a:r>
          </a:p>
          <a:p>
            <a:r>
              <a:rPr lang="nl-BE" sz="1500">
                <a:solidFill>
                  <a:srgbClr val="FEFFFF"/>
                </a:solidFill>
                <a:ea typeface="ＭＳ Ｐゴシック" pitchFamily="34" charset="-128"/>
              </a:rPr>
              <a:t>Meer volk rond het bed</a:t>
            </a:r>
          </a:p>
          <a:p>
            <a:r>
              <a:rPr lang="nl-BE" sz="1500">
                <a:solidFill>
                  <a:srgbClr val="FEFFFF"/>
                </a:solidFill>
                <a:ea typeface="ＭＳ Ｐゴシック" pitchFamily="34" charset="-128"/>
              </a:rPr>
              <a:t>Varieer rond het bed, geïntegreerde verpleging (en zorg) kan op veel manieren</a:t>
            </a:r>
            <a:endParaRPr lang="en-US" sz="1500">
              <a:solidFill>
                <a:srgbClr val="FEFFFF"/>
              </a:solidFill>
              <a:ea typeface="ＭＳ Ｐゴシック" pitchFamily="34" charset="-128"/>
            </a:endParaRPr>
          </a:p>
          <a:p>
            <a:r>
              <a:rPr lang="en-US" sz="1500">
                <a:solidFill>
                  <a:srgbClr val="FEFFFF"/>
                </a:solidFill>
                <a:ea typeface="ＭＳ Ｐゴシック" pitchFamily="34" charset="-128"/>
              </a:rPr>
              <a:t>Multidisciplinaire teams, indien mogelijk </a:t>
            </a:r>
            <a:r>
              <a:rPr lang="en-US" sz="1500">
                <a:solidFill>
                  <a:srgbClr val="FEFFFF"/>
                </a:solidFill>
                <a:ea typeface="ＭＳ Ｐゴシック" pitchFamily="34" charset="-128"/>
                <a:sym typeface="Wingdings"/>
              </a:rPr>
              <a:t></a:t>
            </a:r>
            <a:endParaRPr lang="en-US" sz="1500">
              <a:solidFill>
                <a:srgbClr val="FEFFFF"/>
              </a:solidFill>
              <a:ea typeface="ＭＳ Ｐゴシック" pitchFamily="34" charset="-128"/>
            </a:endParaRPr>
          </a:p>
          <a:p>
            <a:r>
              <a:rPr lang="nl-BE" sz="1500">
                <a:solidFill>
                  <a:srgbClr val="FEFFFF"/>
                </a:solidFill>
                <a:ea typeface="ＭＳ Ｐゴシック" pitchFamily="34" charset="-128"/>
              </a:rPr>
              <a:t>Regelruimte zo laag mogelijk, tenzij …</a:t>
            </a:r>
            <a:endParaRPr lang="en-US" sz="1500">
              <a:solidFill>
                <a:srgbClr val="FEFFFF"/>
              </a:solidFill>
              <a:ea typeface="ＭＳ Ｐゴシック" pitchFamily="34" charset="-128"/>
            </a:endParaRPr>
          </a:p>
          <a:p>
            <a:r>
              <a:rPr lang="en-US" sz="1500">
                <a:solidFill>
                  <a:srgbClr val="FEFFFF"/>
                </a:solidFill>
                <a:ea typeface="ＭＳ Ｐゴシック" pitchFamily="34" charset="-128"/>
              </a:rPr>
              <a:t>Diversiteit ZAL MOETEN! </a:t>
            </a:r>
          </a:p>
          <a:p>
            <a:r>
              <a:rPr lang="nl-BE" sz="1500">
                <a:solidFill>
                  <a:srgbClr val="FEFFFF"/>
                </a:solidFill>
                <a:ea typeface="ＭＳ Ｐゴシック" pitchFamily="34" charset="-128"/>
              </a:rPr>
              <a:t>W</a:t>
            </a:r>
            <a:r>
              <a:rPr lang="en-US" sz="1500">
                <a:solidFill>
                  <a:srgbClr val="FEFFFF"/>
                </a:solidFill>
                <a:ea typeface="ＭＳ Ｐゴシック" pitchFamily="34" charset="-128"/>
              </a:rPr>
              <a:t>erken in de zorg: de opkomst van de intermediaire zorgverstrekker</a:t>
            </a:r>
          </a:p>
          <a:p>
            <a:r>
              <a:rPr lang="nl-BE" sz="1500">
                <a:solidFill>
                  <a:srgbClr val="FEFFFF"/>
                </a:solidFill>
                <a:ea typeface="ＭＳ Ｐゴシック" pitchFamily="34" charset="-128"/>
              </a:rPr>
              <a:t>Z</a:t>
            </a:r>
            <a:r>
              <a:rPr lang="en-US" sz="1500">
                <a:solidFill>
                  <a:srgbClr val="FEFFFF"/>
                </a:solidFill>
                <a:ea typeface="ＭＳ Ｐゴシック" pitchFamily="34" charset="-128"/>
              </a:rPr>
              <a:t>et in op technologie door HUMAN-BOT-Interface </a:t>
            </a:r>
            <a:endParaRPr lang="en-US" altLang="ja-JP" sz="1500" b="1" i="1">
              <a:solidFill>
                <a:srgbClr val="FEFFFF"/>
              </a:solidFill>
            </a:endParaRPr>
          </a:p>
          <a:p>
            <a:r>
              <a:rPr lang="nl-BE" sz="1500">
                <a:solidFill>
                  <a:srgbClr val="FEFFFF"/>
                </a:solidFill>
                <a:ea typeface="ＭＳ Ｐゴシック" pitchFamily="34" charset="-128"/>
              </a:rPr>
              <a:t>ALWAYS CHANGE A WINNING TEAM</a:t>
            </a:r>
          </a:p>
          <a:p>
            <a:pPr lvl="1"/>
            <a:r>
              <a:rPr lang="nl-BE" sz="1500">
                <a:solidFill>
                  <a:srgbClr val="FEFFFF"/>
                </a:solidFill>
                <a:ea typeface="ＭＳ Ｐゴシック" pitchFamily="34" charset="-128"/>
              </a:rPr>
              <a:t>Organiseer mobiliteit binnen en tussen de organisaties</a:t>
            </a:r>
          </a:p>
          <a:p>
            <a:endParaRPr lang="nl-BE" sz="1500">
              <a:solidFill>
                <a:srgbClr val="FEFFFF"/>
              </a:solidFill>
              <a:ea typeface="ＭＳ Ｐゴシック" pitchFamily="34" charset="-128"/>
            </a:endParaRPr>
          </a:p>
          <a:p>
            <a:endParaRPr lang="en-US" sz="1500">
              <a:solidFill>
                <a:srgbClr val="FEFFFF"/>
              </a:solidFill>
              <a:ea typeface="ＭＳ Ｐゴシック" pitchFamily="34" charset="-128"/>
            </a:endParaRPr>
          </a:p>
          <a:p>
            <a:endParaRPr lang="nl-BE" sz="15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0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nksys keep your coin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" b="1952"/>
          <a:stretch>
            <a:fillRect/>
          </a:stretch>
        </p:blipFill>
        <p:spPr>
          <a:xfrm>
            <a:off x="0" y="-3175"/>
            <a:ext cx="10753725" cy="6888163"/>
          </a:xfrm>
        </p:spPr>
      </p:pic>
    </p:spTree>
    <p:extLst>
      <p:ext uri="{BB962C8B-B14F-4D97-AF65-F5344CB8AC3E}">
        <p14:creationId xmlns:p14="http://schemas.microsoft.com/office/powerpoint/2010/main" val="1457309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Het verloop van de bevolking </a:t>
            </a:r>
          </a:p>
        </p:txBody>
      </p:sp>
      <p:graphicFrame>
        <p:nvGraphicFramePr>
          <p:cNvPr id="3" name="Tijdelijke aanduiding voor inhoud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555542"/>
              </p:ext>
            </p:extLst>
          </p:nvPr>
        </p:nvGraphicFramePr>
        <p:xfrm>
          <a:off x="755576" y="1268760"/>
          <a:ext cx="6909271" cy="3990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836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59CBDE-53A6-3748-B50A-F4D033788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280920" cy="57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6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1FD25-DBE7-9A4C-A042-06715468B8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95"/>
            <a:ext cx="9144000" cy="59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B89C-67CC-B144-A8D0-BB54B55D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400" dirty="0"/>
              <a:t>Het ‘JOB DEMAND-CONTROL’-Model </a:t>
            </a:r>
            <a:r>
              <a:rPr lang="nl-BE" sz="2000" dirty="0"/>
              <a:t>(KARASEK, 1979)</a:t>
            </a:r>
            <a:endParaRPr lang="nl-NL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DD109-63D7-E04A-AACA-FE5C96A3F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83420"/>
            <a:ext cx="7596384" cy="487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9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EUROPEES PERSPECTIEF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0" y="610004"/>
            <a:ext cx="7753049" cy="548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15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D6AE-C0D4-A744-8BDA-2E633D101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9487"/>
            <a:ext cx="8280900" cy="1112675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400" dirty="0"/>
              <a:t>Evolutie werkbaarheidsgraad in de zorg- en welzijnssector 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(Vlaanderen)</a:t>
            </a:r>
            <a:br>
              <a:rPr lang="nl-NL" sz="2400" dirty="0"/>
            </a:br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4FC2F-B0E8-3443-ADB6-6FF217D59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B6E63-92AE-7E4F-BBA7-AB1C21386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8280900" cy="4159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272E6B-FF3B-B74E-974F-F3D87181A8D6}"/>
              </a:ext>
            </a:extLst>
          </p:cNvPr>
          <p:cNvSpPr txBox="1"/>
          <p:nvPr/>
        </p:nvSpPr>
        <p:spPr>
          <a:xfrm>
            <a:off x="140568" y="5747167"/>
            <a:ext cx="8155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Bron: Vlaamse Werkbaarheidsmonitor Werknemers 2004-2019</a:t>
            </a:r>
          </a:p>
        </p:txBody>
      </p:sp>
    </p:spTree>
    <p:extLst>
      <p:ext uri="{BB962C8B-B14F-4D97-AF65-F5344CB8AC3E}">
        <p14:creationId xmlns:p14="http://schemas.microsoft.com/office/powerpoint/2010/main" val="237499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-GROEP 8">
    <a:dk1>
      <a:srgbClr val="000000"/>
    </a:dk1>
    <a:lt1>
      <a:srgbClr val="FFFFFF"/>
    </a:lt1>
    <a:dk2>
      <a:srgbClr val="203A8E"/>
    </a:dk2>
    <a:lt2>
      <a:srgbClr val="EB8CAF"/>
    </a:lt2>
    <a:accent1>
      <a:srgbClr val="D3004D"/>
    </a:accent1>
    <a:accent2>
      <a:srgbClr val="C4CBDF"/>
    </a:accent2>
    <a:accent3>
      <a:srgbClr val="FFFFFF"/>
    </a:accent3>
    <a:accent4>
      <a:srgbClr val="000000"/>
    </a:accent4>
    <a:accent5>
      <a:srgbClr val="E6AAB2"/>
    </a:accent5>
    <a:accent6>
      <a:srgbClr val="B1B8CA"/>
    </a:accent6>
    <a:hlink>
      <a:srgbClr val="3B529C"/>
    </a:hlink>
    <a:folHlink>
      <a:srgbClr val="8694C2"/>
    </a:folHlink>
  </a:clrScheme>
  <a:fontScheme name="ST-GROEP">
    <a:majorFont>
      <a:latin typeface="Lucida Sans Unicode"/>
      <a:ea typeface=""/>
      <a:cs typeface=""/>
    </a:majorFont>
    <a:minorFont>
      <a:latin typeface="Lucida Sans Unicode"/>
      <a:ea typeface=""/>
      <a:cs typeface="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D2DD84E3947A49874D3DC3C074974D" ma:contentTypeVersion="0" ma:contentTypeDescription="Een nieuw document maken." ma:contentTypeScope="" ma:versionID="a29cc4c0ed1d9d6c601682d2c13c27b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17e5968c79d9fe2fc9f8835eee23f5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F93888-80E6-4B26-B2E1-AA0997015D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0F20B1-2249-400C-AF3B-F792DBC4285B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177CBD9-B2CC-4B8B-981B-44A803CF71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PPT_HIVA_breedbeeldformaat</Template>
  <TotalTime>6779</TotalTime>
  <Words>482</Words>
  <Application>Microsoft Macintosh PowerPoint</Application>
  <PresentationFormat>On-screen Show (4:3)</PresentationFormat>
  <Paragraphs>84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Bradley Hand</vt:lpstr>
      <vt:lpstr>Calibri</vt:lpstr>
      <vt:lpstr>Calibri Light</vt:lpstr>
      <vt:lpstr>Office-thema</vt:lpstr>
      <vt:lpstr>  </vt:lpstr>
      <vt:lpstr> Een kijk op de veranderende omgeving</vt:lpstr>
      <vt:lpstr>Uitdagingen op de arbeidsmarkt</vt:lpstr>
      <vt:lpstr>Het verloop van de bevolking </vt:lpstr>
      <vt:lpstr>PowerPoint Presentation</vt:lpstr>
      <vt:lpstr>PowerPoint Presentation</vt:lpstr>
      <vt:lpstr>Het ‘JOB DEMAND-CONTROL’-Model (KARASEK, 1979)</vt:lpstr>
      <vt:lpstr>EUROPEES PERSPECTIEF</vt:lpstr>
      <vt:lpstr>Evolutie werkbaarheidsgraad in de zorg- en welzijnssector   (Vlaanderen) </vt:lpstr>
      <vt:lpstr>Aandeel werknemers met psychosociale belasting problemen en werkbaarheid in zorg- en welzijnssector</vt:lpstr>
      <vt:lpstr>Hoe komt dat?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LIEFDE VOOR MANAGEMENT IN TIJDEN VAN VERANDERENDE ZORG:  HET GEVAAR: EEN VICIEUZE CIRKEL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Oeps, een organisatiefoutje …</vt:lpstr>
      <vt:lpstr>PowerPoint Presentation</vt:lpstr>
      <vt:lpstr>Terug naar de bedoeling</vt:lpstr>
      <vt:lpstr>PowerPoint Presentation</vt:lpstr>
      <vt:lpstr>PowerPoint Presentation</vt:lpstr>
      <vt:lpstr>PowerPoint Presentation</vt:lpstr>
      <vt:lpstr>PowerPoint Presentation</vt:lpstr>
      <vt:lpstr>Bevraag de dogmatische specialisatie in Care &amp; Cure</vt:lpstr>
      <vt:lpstr>PowerPoint Presentation</vt:lpstr>
      <vt:lpstr>GEÏNTEGREERDE ZORG DOE JE ZO (1)</vt:lpstr>
      <vt:lpstr>GEÏNTEGREERDE ZORG DOE JE ZO (2)</vt:lpstr>
      <vt:lpstr>GEÏNTEGREERDE ZORG DOE JE ZO (3)</vt:lpstr>
      <vt:lpstr>PowerPoint Presentation</vt:lpstr>
    </vt:vector>
  </TitlesOfParts>
  <Company>Getronics KPN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Benny Corvers</dc:creator>
  <cp:lastModifiedBy>Geert Van Hootegem</cp:lastModifiedBy>
  <cp:revision>136</cp:revision>
  <cp:lastPrinted>2017-03-28T13:58:47Z</cp:lastPrinted>
  <dcterms:created xsi:type="dcterms:W3CDTF">2013-02-05T12:19:31Z</dcterms:created>
  <dcterms:modified xsi:type="dcterms:W3CDTF">2022-09-19T19:22:27Z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0x010100F3D2DD84E3947A49874D3DC3C074974D</vt:lpwstr>
  </property>
</Properties>
</file>