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0" autoAdjust="0"/>
    <p:restoredTop sz="94660"/>
  </p:normalViewPr>
  <p:slideViewPr>
    <p:cSldViewPr snapToGrid="0">
      <p:cViewPr varScale="1">
        <p:scale>
          <a:sx n="112" d="100"/>
          <a:sy n="112"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1CBD0-BEB1-FE21-85BA-DBDB79D95F51}"/>
              </a:ext>
            </a:extLst>
          </p:cNvPr>
          <p:cNvSpPr>
            <a:spLocks noGrp="1"/>
          </p:cNvSpPr>
          <p:nvPr>
            <p:ph type="ctrTitle"/>
          </p:nvPr>
        </p:nvSpPr>
        <p:spPr>
          <a:xfrm>
            <a:off x="1154955" y="1136592"/>
            <a:ext cx="8825658" cy="3640790"/>
          </a:xfrm>
        </p:spPr>
        <p:txBody>
          <a:bodyPr/>
          <a:lstStyle/>
          <a:p>
            <a:pPr algn="ctr"/>
            <a:br>
              <a:rPr lang="nl-BE" sz="3600" dirty="0"/>
            </a:br>
            <a:br>
              <a:rPr lang="nl-BE" sz="3600" dirty="0"/>
            </a:br>
            <a:r>
              <a:rPr lang="nl-BE" sz="3200" b="1" dirty="0"/>
              <a:t>Inzet van enkele Mindfulness Based Interventions en (auto)-hypnotische technieken in de psychotherapie van zwaar getraumatiseerde mensen op de vlucht</a:t>
            </a:r>
            <a:br>
              <a:rPr lang="nl-BE" sz="2800" dirty="0"/>
            </a:br>
            <a:br>
              <a:rPr lang="nl-BE" sz="3600" dirty="0"/>
            </a:br>
            <a:r>
              <a:rPr lang="nl-BE" sz="2000" dirty="0"/>
              <a:t>Emmanuel Declercq, PhD</a:t>
            </a:r>
            <a:br>
              <a:rPr lang="nl-BE" sz="2000" dirty="0"/>
            </a:br>
            <a:r>
              <a:rPr lang="nl-BE" sz="2000" dirty="0"/>
              <a:t>Klinisch Psycholoog,  Psychoanalytisch Psychotherapeut in eigen praktijk (Diegem)</a:t>
            </a:r>
          </a:p>
        </p:txBody>
      </p:sp>
      <p:sp>
        <p:nvSpPr>
          <p:cNvPr id="3" name="Subtitle 2">
            <a:extLst>
              <a:ext uri="{FF2B5EF4-FFF2-40B4-BE49-F238E27FC236}">
                <a16:creationId xmlns:a16="http://schemas.microsoft.com/office/drawing/2014/main" id="{B7D774C4-128B-5A89-F196-9F190FE1251C}"/>
              </a:ext>
            </a:extLst>
          </p:cNvPr>
          <p:cNvSpPr>
            <a:spLocks noGrp="1"/>
          </p:cNvSpPr>
          <p:nvPr>
            <p:ph type="subTitle" idx="1"/>
          </p:nvPr>
        </p:nvSpPr>
        <p:spPr/>
        <p:txBody>
          <a:bodyPr/>
          <a:lstStyle/>
          <a:p>
            <a:endParaRPr lang="nl-BE" dirty="0"/>
          </a:p>
        </p:txBody>
      </p:sp>
    </p:spTree>
    <p:extLst>
      <p:ext uri="{BB962C8B-B14F-4D97-AF65-F5344CB8AC3E}">
        <p14:creationId xmlns:p14="http://schemas.microsoft.com/office/powerpoint/2010/main" val="326460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783D-1445-0EB9-6053-B6407D4F6C36}"/>
              </a:ext>
            </a:extLst>
          </p:cNvPr>
          <p:cNvSpPr>
            <a:spLocks noGrp="1"/>
          </p:cNvSpPr>
          <p:nvPr>
            <p:ph type="title"/>
          </p:nvPr>
        </p:nvSpPr>
        <p:spPr/>
        <p:txBody>
          <a:bodyPr/>
          <a:lstStyle/>
          <a:p>
            <a:r>
              <a:rPr lang="nl-BE" sz="2800" b="1" dirty="0"/>
              <a:t>Hypnose als hulpmiddel in de kliniek met (zwaar) getraumatiseerde mensen op de vlucht</a:t>
            </a:r>
          </a:p>
        </p:txBody>
      </p:sp>
      <p:sp>
        <p:nvSpPr>
          <p:cNvPr id="3" name="Content Placeholder 2">
            <a:extLst>
              <a:ext uri="{FF2B5EF4-FFF2-40B4-BE49-F238E27FC236}">
                <a16:creationId xmlns:a16="http://schemas.microsoft.com/office/drawing/2014/main" id="{B4406785-2394-0414-44B6-39C0ABD07958}"/>
              </a:ext>
            </a:extLst>
          </p:cNvPr>
          <p:cNvSpPr>
            <a:spLocks noGrp="1"/>
          </p:cNvSpPr>
          <p:nvPr>
            <p:ph idx="1"/>
          </p:nvPr>
        </p:nvSpPr>
        <p:spPr>
          <a:xfrm>
            <a:off x="646111" y="1738593"/>
            <a:ext cx="10648949" cy="4666689"/>
          </a:xfrm>
        </p:spPr>
        <p:txBody>
          <a:bodyPr>
            <a:normAutofit/>
          </a:bodyPr>
          <a:lstStyle/>
          <a:p>
            <a:r>
              <a:rPr lang="nl-BE" dirty="0">
                <a:effectLst/>
                <a:latin typeface="+mn-lt"/>
                <a:ea typeface="Calibri" panose="020F0502020204030204" pitchFamily="34" charset="0"/>
              </a:rPr>
              <a:t>Uitgebreide literatuurstudie en kwalitatief onderzoek (12 casussen) leveren evidentie voor de hypothese dat hypnotische tussenkomsten een positieve bijdrage kunnen leveren aan het herstelproces met getraumatiseerde patiënten op de vlucht. </a:t>
            </a:r>
            <a:r>
              <a:rPr lang="nl-BE" dirty="0">
                <a:latin typeface="+mn-lt"/>
                <a:ea typeface="Calibri" panose="020F0502020204030204" pitchFamily="34" charset="0"/>
              </a:rPr>
              <a:t>H</a:t>
            </a:r>
            <a:r>
              <a:rPr lang="nl-BE" dirty="0">
                <a:effectLst/>
                <a:latin typeface="+mn-lt"/>
                <a:ea typeface="Calibri" panose="020F0502020204030204" pitchFamily="34" charset="0"/>
              </a:rPr>
              <a:t>ypnose kan volgende processen faciliteren:</a:t>
            </a:r>
          </a:p>
          <a:p>
            <a:pPr lvl="1"/>
            <a:r>
              <a:rPr lang="nl-BE" dirty="0">
                <a:latin typeface="+mn-lt"/>
                <a:ea typeface="Calibri" panose="020F0502020204030204" pitchFamily="34" charset="0"/>
                <a:cs typeface="Times New Roman" panose="02020603050405020304" pitchFamily="18" charset="0"/>
              </a:rPr>
              <a:t>H</a:t>
            </a:r>
            <a:r>
              <a:rPr lang="nl-BE" dirty="0">
                <a:effectLst/>
                <a:latin typeface="+mn-lt"/>
                <a:ea typeface="Calibri" panose="020F0502020204030204" pitchFamily="34" charset="0"/>
                <a:cs typeface="Times New Roman" panose="02020603050405020304" pitchFamily="18" charset="0"/>
              </a:rPr>
              <a:t>et verstevigen van een gevoel van basisveiligheid.</a:t>
            </a:r>
          </a:p>
          <a:p>
            <a:pPr lvl="1"/>
            <a:r>
              <a:rPr lang="nl-BE" dirty="0">
                <a:latin typeface="+mn-lt"/>
                <a:ea typeface="Calibri" panose="020F0502020204030204" pitchFamily="34" charset="0"/>
                <a:cs typeface="Times New Roman" panose="02020603050405020304" pitchFamily="18" charset="0"/>
              </a:rPr>
              <a:t>H</a:t>
            </a:r>
            <a:r>
              <a:rPr lang="nl-BE" dirty="0">
                <a:effectLst/>
                <a:latin typeface="+mn-lt"/>
                <a:ea typeface="Calibri" panose="020F0502020204030204" pitchFamily="34" charset="0"/>
                <a:cs typeface="Times New Roman" panose="02020603050405020304" pitchFamily="18" charset="0"/>
              </a:rPr>
              <a:t>et verstevigen van het lichamelijk beleefd en geankerd gevoel in leven te zijn. </a:t>
            </a:r>
          </a:p>
          <a:p>
            <a:pPr lvl="1"/>
            <a:r>
              <a:rPr lang="nl-BE" dirty="0">
                <a:latin typeface="+mn-lt"/>
                <a:ea typeface="Calibri" panose="020F0502020204030204" pitchFamily="34" charset="0"/>
                <a:cs typeface="Times New Roman" panose="02020603050405020304" pitchFamily="18" charset="0"/>
              </a:rPr>
              <a:t>H</a:t>
            </a:r>
            <a:r>
              <a:rPr lang="nl-BE" dirty="0">
                <a:effectLst/>
                <a:latin typeface="+mn-lt"/>
                <a:ea typeface="Calibri" panose="020F0502020204030204" pitchFamily="34" charset="0"/>
                <a:cs typeface="Times New Roman" panose="02020603050405020304" pitchFamily="18" charset="0"/>
              </a:rPr>
              <a:t>ypnose potentialiseert een opening naar de toekomst daar waar de patiënt in asielprocedure zich niet zelden beleeft als geïmmobiliseerd (asielprocedure kan jaren duren).</a:t>
            </a:r>
          </a:p>
          <a:p>
            <a:pPr lvl="1"/>
            <a:r>
              <a:rPr lang="nl-BE" dirty="0">
                <a:latin typeface="+mn-lt"/>
                <a:ea typeface="Calibri" panose="020F0502020204030204" pitchFamily="34" charset="0"/>
                <a:cs typeface="Times New Roman" panose="02020603050405020304" pitchFamily="18" charset="0"/>
              </a:rPr>
              <a:t>H</a:t>
            </a:r>
            <a:r>
              <a:rPr lang="nl-BE" dirty="0">
                <a:effectLst/>
                <a:latin typeface="+mn-lt"/>
                <a:ea typeface="Calibri" panose="020F0502020204030204" pitchFamily="34" charset="0"/>
                <a:cs typeface="Times New Roman" panose="02020603050405020304" pitchFamily="18" charset="0"/>
              </a:rPr>
              <a:t>ypnose potentialiseert de hereniging van de psychische persoonlijkheid daar waar het getraumatiseerd subject zich ervaart als gefragmenteerd. </a:t>
            </a:r>
          </a:p>
          <a:p>
            <a:pPr lvl="1"/>
            <a:r>
              <a:rPr lang="nl-BE" dirty="0">
                <a:effectLst/>
                <a:latin typeface="+mn-lt"/>
                <a:ea typeface="Calibri" panose="020F0502020204030204" pitchFamily="34" charset="0"/>
                <a:cs typeface="Times New Roman" panose="02020603050405020304" pitchFamily="18" charset="0"/>
              </a:rPr>
              <a:t>Hypnose kan een positieve invloed hebben op de </a:t>
            </a:r>
            <a:r>
              <a:rPr lang="nl-BE" dirty="0" err="1">
                <a:effectLst/>
                <a:latin typeface="+mn-lt"/>
                <a:ea typeface="Calibri" panose="020F0502020204030204" pitchFamily="34" charset="0"/>
                <a:cs typeface="Times New Roman" panose="02020603050405020304" pitchFamily="18" charset="0"/>
              </a:rPr>
              <a:t>somatisaties</a:t>
            </a:r>
            <a:r>
              <a:rPr lang="nl-BE" dirty="0">
                <a:effectLst/>
                <a:latin typeface="+mn-lt"/>
                <a:ea typeface="Calibri" panose="020F0502020204030204" pitchFamily="34" charset="0"/>
                <a:cs typeface="Times New Roman" panose="02020603050405020304" pitchFamily="18" charset="0"/>
              </a:rPr>
              <a:t>. </a:t>
            </a:r>
          </a:p>
          <a:p>
            <a:pPr lvl="1"/>
            <a:r>
              <a:rPr lang="nl-BE" dirty="0">
                <a:effectLst/>
                <a:latin typeface="+mn-lt"/>
                <a:ea typeface="Calibri" panose="020F0502020204030204" pitchFamily="34" charset="0"/>
                <a:cs typeface="Times New Roman" panose="02020603050405020304" pitchFamily="18" charset="0"/>
              </a:rPr>
              <a:t>Hypnose faciliteert de psychische verwerking van de traumatische lotgevallen. </a:t>
            </a:r>
          </a:p>
        </p:txBody>
      </p:sp>
    </p:spTree>
    <p:extLst>
      <p:ext uri="{BB962C8B-B14F-4D97-AF65-F5344CB8AC3E}">
        <p14:creationId xmlns:p14="http://schemas.microsoft.com/office/powerpoint/2010/main" val="391677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3FDC7-621D-676C-9578-C7D987252FD1}"/>
              </a:ext>
            </a:extLst>
          </p:cNvPr>
          <p:cNvSpPr>
            <a:spLocks noGrp="1"/>
          </p:cNvSpPr>
          <p:nvPr>
            <p:ph type="title"/>
          </p:nvPr>
        </p:nvSpPr>
        <p:spPr>
          <a:xfrm>
            <a:off x="512761" y="224118"/>
            <a:ext cx="9404723" cy="1400530"/>
          </a:xfrm>
        </p:spPr>
        <p:txBody>
          <a:bodyPr/>
          <a:lstStyle/>
          <a:p>
            <a:r>
              <a:rPr lang="nl-BE" sz="2800" b="1" dirty="0"/>
              <a:t>Hypnose als hulpmiddel in de kliniek met (zwaar) getraumatiseerde mensen op de vlucht</a:t>
            </a:r>
          </a:p>
        </p:txBody>
      </p:sp>
      <p:sp>
        <p:nvSpPr>
          <p:cNvPr id="3" name="Content Placeholder 2">
            <a:extLst>
              <a:ext uri="{FF2B5EF4-FFF2-40B4-BE49-F238E27FC236}">
                <a16:creationId xmlns:a16="http://schemas.microsoft.com/office/drawing/2014/main" id="{B44F603B-E0B0-E389-65FC-B8CDD573071E}"/>
              </a:ext>
            </a:extLst>
          </p:cNvPr>
          <p:cNvSpPr>
            <a:spLocks noGrp="1"/>
          </p:cNvSpPr>
          <p:nvPr>
            <p:ph idx="1"/>
          </p:nvPr>
        </p:nvSpPr>
        <p:spPr>
          <a:xfrm>
            <a:off x="276226" y="1404658"/>
            <a:ext cx="11720512" cy="5372099"/>
          </a:xfrm>
        </p:spPr>
        <p:txBody>
          <a:bodyPr>
            <a:normAutofit fontScale="25000" lnSpcReduction="20000"/>
          </a:bodyPr>
          <a:lstStyle/>
          <a:p>
            <a:pPr marL="0" marR="79375" indent="0">
              <a:lnSpc>
                <a:spcPct val="150000"/>
              </a:lnSpc>
              <a:spcAft>
                <a:spcPts val="1145"/>
              </a:spcAft>
              <a:buNone/>
            </a:pPr>
            <a:r>
              <a:rPr lang="en-GB" sz="5600" dirty="0" err="1">
                <a:effectLst/>
                <a:latin typeface="+mn-lt"/>
                <a:ea typeface="Calibri" panose="020F0502020204030204" pitchFamily="34" charset="0"/>
                <a:cs typeface="Times New Roman" panose="02020603050405020304" pitchFamily="18" charset="0"/>
              </a:rPr>
              <a:t>Ik</a:t>
            </a:r>
            <a:r>
              <a:rPr lang="en-GB" sz="5600" dirty="0">
                <a:effectLst/>
                <a:latin typeface="+mn-lt"/>
                <a:ea typeface="Calibri" panose="020F0502020204030204" pitchFamily="34" charset="0"/>
                <a:cs typeface="Times New Roman" panose="02020603050405020304" pitchFamily="18" charset="0"/>
              </a:rPr>
              <a:t>:</a:t>
            </a:r>
            <a:r>
              <a:rPr lang="en-GB" sz="5600" i="1" dirty="0">
                <a:effectLst/>
                <a:latin typeface="+mn-lt"/>
                <a:ea typeface="Calibri" panose="020F0502020204030204" pitchFamily="34" charset="0"/>
                <a:cs typeface="Times New Roman" panose="02020603050405020304" pitchFamily="18" charset="0"/>
              </a:rPr>
              <a:t> </a:t>
            </a:r>
            <a:r>
              <a:rPr lang="en-GB" sz="5600" i="1" dirty="0">
                <a:solidFill>
                  <a:srgbClr val="00B0F0"/>
                </a:solidFill>
                <a:effectLst/>
                <a:latin typeface="+mn-lt"/>
                <a:ea typeface="Calibri" panose="020F0502020204030204" pitchFamily="34" charset="0"/>
                <a:cs typeface="Times New Roman" panose="02020603050405020304" pitchFamily="18" charset="0"/>
              </a:rPr>
              <a:t>You go deeper and deeper into yourself, you just feel alive, you let the past go, there is no past, just you, here, now, alive … You go deeper and deeper into yourself to the mere feeling of being alive, the deeper you go into yourself, the more the past disappears … like something that is completely unimportant … the only thing that matters is to be here … alive, with your wife and your children … You make a reset of your mind, like a reset of a computer … so that you can start again from zero, no past, everything that happened in the past is gone … I want you to stay connected with the feeling of being alive … And you feel that your pain is going away now, deep into yourself, you start to know that everyday, you will feel better than the day before … And deep into yourself, you start to know that every night, in your bed, by connecting to the mere feeling of being alive, you will sleep more peacefully, safe because alive … stay connected with that feeling of being alive … and when you are ready, you come back … alive … very well.</a:t>
            </a:r>
            <a:endParaRPr lang="nl-BE" sz="5600" dirty="0">
              <a:solidFill>
                <a:srgbClr val="00B0F0"/>
              </a:solidFill>
              <a:effectLst/>
              <a:latin typeface="+mn-lt"/>
              <a:ea typeface="Calibri" panose="020F0502020204030204" pitchFamily="34" charset="0"/>
              <a:cs typeface="Times New Roman" panose="02020603050405020304" pitchFamily="18" charset="0"/>
            </a:endParaRPr>
          </a:p>
          <a:p>
            <a:pPr marL="0" marR="79375" indent="0">
              <a:lnSpc>
                <a:spcPct val="150000"/>
              </a:lnSpc>
              <a:spcAft>
                <a:spcPts val="1145"/>
              </a:spcAft>
              <a:buNone/>
            </a:pPr>
            <a:r>
              <a:rPr lang="nl-BE" sz="5600" dirty="0">
                <a:effectLst/>
                <a:latin typeface="+mn-lt"/>
                <a:ea typeface="Calibri" panose="020F0502020204030204" pitchFamily="34" charset="0"/>
                <a:cs typeface="Times New Roman" panose="02020603050405020304" pitchFamily="18" charset="0"/>
              </a:rPr>
              <a:t>Hij opent zijn ogen, rekt zich uit.</a:t>
            </a:r>
          </a:p>
          <a:p>
            <a:pPr marL="0" marR="79375" indent="0">
              <a:lnSpc>
                <a:spcPct val="150000"/>
              </a:lnSpc>
              <a:spcAft>
                <a:spcPts val="1145"/>
              </a:spcAft>
              <a:buNone/>
            </a:pPr>
            <a:r>
              <a:rPr lang="en-GB" sz="5600" dirty="0" err="1">
                <a:effectLst/>
                <a:latin typeface="+mn-lt"/>
                <a:ea typeface="Calibri" panose="020F0502020204030204" pitchFamily="34" charset="0"/>
                <a:cs typeface="Times New Roman" panose="02020603050405020304" pitchFamily="18" charset="0"/>
              </a:rPr>
              <a:t>Ik</a:t>
            </a:r>
            <a:r>
              <a:rPr lang="en-GB" sz="5600" dirty="0">
                <a:effectLst/>
                <a:latin typeface="+mn-lt"/>
                <a:ea typeface="Calibri" panose="020F0502020204030204" pitchFamily="34" charset="0"/>
                <a:cs typeface="Times New Roman" panose="02020603050405020304" pitchFamily="18" charset="0"/>
              </a:rPr>
              <a:t>  :</a:t>
            </a:r>
            <a:r>
              <a:rPr lang="en-GB" sz="5600" i="1" dirty="0">
                <a:effectLst/>
                <a:latin typeface="+mn-lt"/>
                <a:ea typeface="Calibri" panose="020F0502020204030204" pitchFamily="34" charset="0"/>
                <a:cs typeface="Times New Roman" panose="02020603050405020304" pitchFamily="18" charset="0"/>
              </a:rPr>
              <a:t> </a:t>
            </a:r>
            <a:r>
              <a:rPr lang="en-GB" sz="5600" i="1" dirty="0">
                <a:solidFill>
                  <a:srgbClr val="00B0F0"/>
                </a:solidFill>
                <a:effectLst/>
                <a:latin typeface="+mn-lt"/>
                <a:ea typeface="Calibri" panose="020F0502020204030204" pitchFamily="34" charset="0"/>
                <a:cs typeface="Times New Roman" panose="02020603050405020304" pitchFamily="18" charset="0"/>
              </a:rPr>
              <a:t>How do you feel ? </a:t>
            </a:r>
            <a:endParaRPr lang="nl-BE" sz="5600" dirty="0">
              <a:solidFill>
                <a:srgbClr val="00B0F0"/>
              </a:solidFill>
              <a:effectLst/>
              <a:latin typeface="+mn-lt"/>
              <a:ea typeface="Calibri" panose="020F0502020204030204" pitchFamily="34" charset="0"/>
              <a:cs typeface="Times New Roman" panose="02020603050405020304" pitchFamily="18" charset="0"/>
            </a:endParaRPr>
          </a:p>
          <a:p>
            <a:pPr marL="0" marR="79375" indent="0">
              <a:lnSpc>
                <a:spcPct val="150000"/>
              </a:lnSpc>
              <a:spcAft>
                <a:spcPts val="1145"/>
              </a:spcAft>
              <a:buNone/>
            </a:pPr>
            <a:r>
              <a:rPr lang="en-GB" sz="5600" dirty="0" err="1">
                <a:effectLst/>
                <a:latin typeface="+mn-lt"/>
                <a:ea typeface="Calibri" panose="020F0502020204030204" pitchFamily="34" charset="0"/>
                <a:cs typeface="Times New Roman" panose="02020603050405020304" pitchFamily="18" charset="0"/>
              </a:rPr>
              <a:t>Hij</a:t>
            </a:r>
            <a:r>
              <a:rPr lang="en-GB" sz="5600" dirty="0">
                <a:effectLst/>
                <a:latin typeface="+mn-lt"/>
                <a:ea typeface="Calibri" panose="020F0502020204030204" pitchFamily="34" charset="0"/>
                <a:cs typeface="Times New Roman" panose="02020603050405020304" pitchFamily="18" charset="0"/>
              </a:rPr>
              <a:t>:</a:t>
            </a:r>
            <a:r>
              <a:rPr lang="en-GB" sz="5600" i="1" dirty="0">
                <a:effectLst/>
                <a:latin typeface="+mn-lt"/>
                <a:ea typeface="Calibri" panose="020F0502020204030204" pitchFamily="34" charset="0"/>
                <a:cs typeface="Times New Roman" panose="02020603050405020304" pitchFamily="18" charset="0"/>
              </a:rPr>
              <a:t> </a:t>
            </a:r>
            <a:r>
              <a:rPr lang="en-GB" sz="5600" i="1" dirty="0">
                <a:solidFill>
                  <a:srgbClr val="00B0F0"/>
                </a:solidFill>
                <a:effectLst/>
                <a:latin typeface="+mn-lt"/>
                <a:ea typeface="Calibri" panose="020F0502020204030204" pitchFamily="34" charset="0"/>
                <a:cs typeface="Times New Roman" panose="02020603050405020304" pitchFamily="18" charset="0"/>
              </a:rPr>
              <a:t>It’s like a dream, I see beautiful places, a very nice garden, my children play around me.</a:t>
            </a:r>
            <a:endParaRPr lang="nl-BE" sz="5600" dirty="0">
              <a:solidFill>
                <a:srgbClr val="00B0F0"/>
              </a:solidFill>
              <a:effectLst/>
              <a:latin typeface="+mn-lt"/>
              <a:ea typeface="Calibri" panose="020F0502020204030204" pitchFamily="34" charset="0"/>
              <a:cs typeface="Times New Roman" panose="02020603050405020304" pitchFamily="18" charset="0"/>
            </a:endParaRPr>
          </a:p>
          <a:p>
            <a:pPr marL="0" marR="79375" indent="0">
              <a:lnSpc>
                <a:spcPct val="150000"/>
              </a:lnSpc>
              <a:spcAft>
                <a:spcPts val="1145"/>
              </a:spcAft>
              <a:buNone/>
            </a:pPr>
            <a:r>
              <a:rPr lang="en-GB" sz="5600" dirty="0" err="1">
                <a:effectLst/>
                <a:latin typeface="+mn-lt"/>
                <a:ea typeface="Calibri" panose="020F0502020204030204" pitchFamily="34" charset="0"/>
                <a:cs typeface="Times New Roman" panose="02020603050405020304" pitchFamily="18" charset="0"/>
              </a:rPr>
              <a:t>Ik</a:t>
            </a:r>
            <a:r>
              <a:rPr lang="en-GB" sz="5600" dirty="0">
                <a:effectLst/>
                <a:latin typeface="+mn-lt"/>
                <a:ea typeface="Calibri" panose="020F0502020204030204" pitchFamily="34" charset="0"/>
                <a:cs typeface="Times New Roman" panose="02020603050405020304" pitchFamily="18" charset="0"/>
              </a:rPr>
              <a:t>: </a:t>
            </a:r>
            <a:r>
              <a:rPr lang="en-GB" sz="5600" i="1" dirty="0">
                <a:solidFill>
                  <a:srgbClr val="00B0F0"/>
                </a:solidFill>
                <a:effectLst/>
                <a:latin typeface="+mn-lt"/>
                <a:ea typeface="Calibri" panose="020F0502020204030204" pitchFamily="34" charset="0"/>
                <a:cs typeface="Times New Roman" panose="02020603050405020304" pitchFamily="18" charset="0"/>
              </a:rPr>
              <a:t>You feel better now? </a:t>
            </a:r>
            <a:endParaRPr lang="nl-BE" sz="5600" dirty="0">
              <a:solidFill>
                <a:srgbClr val="00B0F0"/>
              </a:solidFill>
              <a:effectLst/>
              <a:latin typeface="+mn-lt"/>
              <a:ea typeface="Calibri" panose="020F0502020204030204" pitchFamily="34" charset="0"/>
              <a:cs typeface="Times New Roman" panose="02020603050405020304" pitchFamily="18" charset="0"/>
            </a:endParaRPr>
          </a:p>
          <a:p>
            <a:pPr marL="0" marR="79375" indent="0">
              <a:lnSpc>
                <a:spcPct val="150000"/>
              </a:lnSpc>
              <a:spcAft>
                <a:spcPts val="1145"/>
              </a:spcAft>
              <a:buNone/>
            </a:pPr>
            <a:r>
              <a:rPr lang="en-GB" sz="5600" dirty="0" err="1">
                <a:effectLst/>
                <a:latin typeface="+mn-lt"/>
                <a:ea typeface="Calibri" panose="020F0502020204030204" pitchFamily="34" charset="0"/>
                <a:cs typeface="Times New Roman" panose="02020603050405020304" pitchFamily="18" charset="0"/>
              </a:rPr>
              <a:t>Hij</a:t>
            </a:r>
            <a:r>
              <a:rPr lang="en-GB" sz="5600" dirty="0">
                <a:effectLst/>
                <a:latin typeface="+mn-lt"/>
                <a:ea typeface="Calibri" panose="020F0502020204030204" pitchFamily="34" charset="0"/>
                <a:cs typeface="Times New Roman" panose="02020603050405020304" pitchFamily="18" charset="0"/>
              </a:rPr>
              <a:t>:</a:t>
            </a:r>
            <a:r>
              <a:rPr lang="en-GB" sz="5600" i="1" dirty="0">
                <a:effectLst/>
                <a:latin typeface="+mn-lt"/>
                <a:ea typeface="Calibri" panose="020F0502020204030204" pitchFamily="34" charset="0"/>
                <a:cs typeface="Times New Roman" panose="02020603050405020304" pitchFamily="18" charset="0"/>
              </a:rPr>
              <a:t> </a:t>
            </a:r>
            <a:r>
              <a:rPr lang="en-GB" sz="5600" i="1" dirty="0">
                <a:solidFill>
                  <a:srgbClr val="00B0F0"/>
                </a:solidFill>
                <a:effectLst/>
                <a:latin typeface="+mn-lt"/>
                <a:ea typeface="Calibri" panose="020F0502020204030204" pitchFamily="34" charset="0"/>
                <a:cs typeface="Times New Roman" panose="02020603050405020304" pitchFamily="18" charset="0"/>
              </a:rPr>
              <a:t>Yes, I am happy.</a:t>
            </a:r>
            <a:endParaRPr lang="nl-BE" sz="5600" dirty="0">
              <a:solidFill>
                <a:srgbClr val="00B0F0"/>
              </a:solidFill>
              <a:effectLst/>
              <a:latin typeface="+mn-lt"/>
              <a:ea typeface="Calibri" panose="020F0502020204030204" pitchFamily="34" charset="0"/>
              <a:cs typeface="Times New Roman" panose="02020603050405020304" pitchFamily="18" charset="0"/>
            </a:endParaRPr>
          </a:p>
          <a:p>
            <a:pPr marL="0" indent="0">
              <a:buNone/>
            </a:pPr>
            <a:endParaRPr lang="nl-BE" dirty="0"/>
          </a:p>
        </p:txBody>
      </p:sp>
    </p:spTree>
    <p:extLst>
      <p:ext uri="{BB962C8B-B14F-4D97-AF65-F5344CB8AC3E}">
        <p14:creationId xmlns:p14="http://schemas.microsoft.com/office/powerpoint/2010/main" val="108331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6D465-C371-134B-7103-6C3477D5091E}"/>
              </a:ext>
            </a:extLst>
          </p:cNvPr>
          <p:cNvSpPr>
            <a:spLocks noGrp="1"/>
          </p:cNvSpPr>
          <p:nvPr>
            <p:ph type="title"/>
          </p:nvPr>
        </p:nvSpPr>
        <p:spPr/>
        <p:txBody>
          <a:bodyPr/>
          <a:lstStyle/>
          <a:p>
            <a:endParaRPr lang="nl-BE"/>
          </a:p>
        </p:txBody>
      </p:sp>
      <p:sp>
        <p:nvSpPr>
          <p:cNvPr id="3" name="Content Placeholder 2">
            <a:extLst>
              <a:ext uri="{FF2B5EF4-FFF2-40B4-BE49-F238E27FC236}">
                <a16:creationId xmlns:a16="http://schemas.microsoft.com/office/drawing/2014/main" id="{37376C35-BAB2-9A25-8A17-F6CD9AFB4DBB}"/>
              </a:ext>
            </a:extLst>
          </p:cNvPr>
          <p:cNvSpPr>
            <a:spLocks noGrp="1"/>
          </p:cNvSpPr>
          <p:nvPr>
            <p:ph idx="1"/>
          </p:nvPr>
        </p:nvSpPr>
        <p:spPr/>
        <p:txBody>
          <a:bodyPr>
            <a:normAutofit/>
          </a:bodyPr>
          <a:lstStyle/>
          <a:p>
            <a:pPr marL="0" indent="0" algn="ctr">
              <a:buNone/>
            </a:pPr>
            <a:r>
              <a:rPr lang="nl-BE" sz="7200" dirty="0"/>
              <a:t>Bedankt voor uw aandacht!</a:t>
            </a:r>
          </a:p>
        </p:txBody>
      </p:sp>
    </p:spTree>
    <p:extLst>
      <p:ext uri="{BB962C8B-B14F-4D97-AF65-F5344CB8AC3E}">
        <p14:creationId xmlns:p14="http://schemas.microsoft.com/office/powerpoint/2010/main" val="161721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9302-6EB9-F7E3-9A6B-DBDECC5169B7}"/>
              </a:ext>
            </a:extLst>
          </p:cNvPr>
          <p:cNvSpPr>
            <a:spLocks noGrp="1"/>
          </p:cNvSpPr>
          <p:nvPr>
            <p:ph type="title"/>
          </p:nvPr>
        </p:nvSpPr>
        <p:spPr/>
        <p:txBody>
          <a:bodyPr/>
          <a:lstStyle/>
          <a:p>
            <a:r>
              <a:rPr lang="nl-BE" b="1" dirty="0"/>
              <a:t>Een contextualisering</a:t>
            </a:r>
          </a:p>
        </p:txBody>
      </p:sp>
      <p:sp>
        <p:nvSpPr>
          <p:cNvPr id="3" name="Content Placeholder 2">
            <a:extLst>
              <a:ext uri="{FF2B5EF4-FFF2-40B4-BE49-F238E27FC236}">
                <a16:creationId xmlns:a16="http://schemas.microsoft.com/office/drawing/2014/main" id="{26B0905C-6D72-2692-95A2-112BE916DE83}"/>
              </a:ext>
            </a:extLst>
          </p:cNvPr>
          <p:cNvSpPr>
            <a:spLocks noGrp="1"/>
          </p:cNvSpPr>
          <p:nvPr>
            <p:ph idx="1"/>
          </p:nvPr>
        </p:nvSpPr>
        <p:spPr>
          <a:xfrm>
            <a:off x="733425" y="1400175"/>
            <a:ext cx="10715625" cy="5086349"/>
          </a:xfrm>
        </p:spPr>
        <p:txBody>
          <a:bodyPr>
            <a:normAutofit fontScale="92500" lnSpcReduction="10000"/>
          </a:bodyPr>
          <a:lstStyle/>
          <a:p>
            <a:pPr marL="0" indent="0">
              <a:buNone/>
            </a:pPr>
            <a:r>
              <a:rPr lang="nl-BE" i="1" dirty="0">
                <a:solidFill>
                  <a:srgbClr val="00B0F0"/>
                </a:solidFill>
                <a:effectLst/>
                <a:latin typeface="+mn-lt"/>
                <a:ea typeface="Calibri" panose="020F0502020204030204" pitchFamily="34" charset="0"/>
                <a:cs typeface="Times New Roman" panose="02020603050405020304" pitchFamily="18" charset="0"/>
              </a:rPr>
              <a:t>“Ik denk dat deze rottigheid mij werd toegebracht door deze monsters. Het zijn onbeschrijflijke methodes die ze toegepast hebben. De smerigheid van hun daden kan niet worden weggewassen. Een therapie doen, erover spreken lucht op, maar neemt de smerigheid niet weg. Het vreet aan mij, het doorboort mij van binnen. Het woont in mij. Ik vraag mij af: welke misdaden heb ik begaan waardoor ik dit heb moeten ondergaan?” </a:t>
            </a:r>
            <a:r>
              <a:rPr lang="nl-BE" i="1" dirty="0">
                <a:effectLst/>
                <a:latin typeface="+mn-lt"/>
                <a:ea typeface="Calibri" panose="020F0502020204030204" pitchFamily="34" charset="0"/>
                <a:cs typeface="Times New Roman" panose="02020603050405020304" pitchFamily="18" charset="0"/>
              </a:rPr>
              <a:t>(Mevrouw B.)</a:t>
            </a:r>
          </a:p>
          <a:p>
            <a:pPr marL="0" indent="0">
              <a:buNone/>
            </a:pPr>
            <a:endParaRPr lang="nl-BE" sz="1800" i="1" dirty="0">
              <a:latin typeface="+mn-lt"/>
              <a:ea typeface="Calibri" panose="020F0502020204030204" pitchFamily="34" charset="0"/>
              <a:cs typeface="Times New Roman" panose="02020603050405020304" pitchFamily="18" charset="0"/>
            </a:endParaRPr>
          </a:p>
          <a:p>
            <a:r>
              <a:rPr lang="nl-BE" sz="2400" dirty="0"/>
              <a:t>Onze westerse denkkaders i.v.m. geestelijk lijden zijn ontoereikend om het in-de-wereld-zijn van het getraumatiseerd subject op de vlucht te begrijpen (“Verstehen” cfr. Karl Jaspers) en deze kliniek te theoriseren en te praktiseren.</a:t>
            </a:r>
          </a:p>
          <a:p>
            <a:r>
              <a:rPr lang="nl-BE" sz="2400" dirty="0"/>
              <a:t>Deze kliniek is in essentie een kliniek van het affect, van hetgeen zich Jenseits het denkbare, het zegbare en het symboliseerbare bevindt.</a:t>
            </a:r>
          </a:p>
          <a:p>
            <a:r>
              <a:rPr lang="nl-BE" sz="2400" dirty="0"/>
              <a:t>Mindfulness en (auto)-hypnose als hulpmiddel in het proces van metabolisatie van het affect.</a:t>
            </a:r>
          </a:p>
        </p:txBody>
      </p:sp>
    </p:spTree>
    <p:extLst>
      <p:ext uri="{BB962C8B-B14F-4D97-AF65-F5344CB8AC3E}">
        <p14:creationId xmlns:p14="http://schemas.microsoft.com/office/powerpoint/2010/main" val="119599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11A3E-FC84-93E7-0D0C-41B4F626EFF4}"/>
              </a:ext>
            </a:extLst>
          </p:cNvPr>
          <p:cNvSpPr>
            <a:spLocks noGrp="1"/>
          </p:cNvSpPr>
          <p:nvPr>
            <p:ph type="title"/>
          </p:nvPr>
        </p:nvSpPr>
        <p:spPr/>
        <p:txBody>
          <a:bodyPr/>
          <a:lstStyle/>
          <a:p>
            <a:r>
              <a:rPr lang="nl-BE" b="1" dirty="0"/>
              <a:t>Enkele beschouwingen over psychotrauma</a:t>
            </a:r>
          </a:p>
        </p:txBody>
      </p:sp>
      <p:sp>
        <p:nvSpPr>
          <p:cNvPr id="3" name="Content Placeholder 2">
            <a:extLst>
              <a:ext uri="{FF2B5EF4-FFF2-40B4-BE49-F238E27FC236}">
                <a16:creationId xmlns:a16="http://schemas.microsoft.com/office/drawing/2014/main" id="{A3302CED-AB76-3B14-B804-DCCB8D937071}"/>
              </a:ext>
            </a:extLst>
          </p:cNvPr>
          <p:cNvSpPr>
            <a:spLocks noGrp="1"/>
          </p:cNvSpPr>
          <p:nvPr>
            <p:ph idx="1"/>
          </p:nvPr>
        </p:nvSpPr>
        <p:spPr>
          <a:xfrm>
            <a:off x="219075" y="2052919"/>
            <a:ext cx="11525250" cy="4195482"/>
          </a:xfrm>
        </p:spPr>
        <p:txBody>
          <a:bodyPr>
            <a:normAutofit lnSpcReduction="10000"/>
          </a:bodyPr>
          <a:lstStyle/>
          <a:p>
            <a:pPr marL="0" indent="0">
              <a:buNone/>
            </a:pPr>
            <a:r>
              <a:rPr lang="nl-BE" sz="1800" dirty="0">
                <a:effectLst/>
                <a:latin typeface="+mn-lt"/>
                <a:ea typeface="Calibri" panose="020F0502020204030204" pitchFamily="34" charset="0"/>
                <a:cs typeface="Times New Roman" panose="02020603050405020304" pitchFamily="18" charset="0"/>
              </a:rPr>
              <a:t>         </a:t>
            </a:r>
          </a:p>
          <a:p>
            <a:pPr lvl="1"/>
            <a:r>
              <a:rPr lang="nl-BE" sz="2400" dirty="0"/>
              <a:t>Een oncontroleerbare overspoeling van het psychisch apparaat (Freud, 1926).</a:t>
            </a:r>
          </a:p>
          <a:p>
            <a:pPr lvl="1"/>
            <a:r>
              <a:rPr lang="nl-BE" sz="2400" dirty="0"/>
              <a:t>Traumatisme als “trop-matisme” en “trou-matisme” (Lacan, 1955).</a:t>
            </a:r>
          </a:p>
          <a:p>
            <a:pPr lvl="1"/>
            <a:r>
              <a:rPr lang="nl-BE" sz="2400" dirty="0"/>
              <a:t>Een ineenstorting van de éénheid omgeving-individu (Winnicott, 1958).</a:t>
            </a:r>
          </a:p>
          <a:p>
            <a:pPr lvl="1"/>
            <a:r>
              <a:rPr lang="nl-BE" sz="2400" dirty="0"/>
              <a:t>Een ineenstorting van de tijdsmatrix verleden-heden-toekomst, een infinite now van de horror.</a:t>
            </a:r>
          </a:p>
          <a:p>
            <a:pPr lvl="1"/>
            <a:r>
              <a:rPr lang="nl-BE" sz="2400" dirty="0"/>
              <a:t>Een breuk in de continuïteit van het zijn (Maldiney, 1991).</a:t>
            </a:r>
          </a:p>
          <a:p>
            <a:pPr lvl="1"/>
            <a:r>
              <a:rPr lang="nl-BE" sz="2400" dirty="0">
                <a:latin typeface="+mn-lt"/>
              </a:rPr>
              <a:t>Een aanval op het Self: het </a:t>
            </a:r>
            <a:r>
              <a:rPr lang="nl-BE" sz="2400" dirty="0">
                <a:effectLst/>
                <a:latin typeface="+mn-lt"/>
                <a:ea typeface="Calibri" panose="020F0502020204030204" pitchFamily="34" charset="0"/>
              </a:rPr>
              <a:t>auto-</a:t>
            </a:r>
            <a:r>
              <a:rPr lang="nl-BE" sz="2400" dirty="0" err="1">
                <a:effectLst/>
                <a:latin typeface="+mn-lt"/>
                <a:ea typeface="Calibri" panose="020F0502020204030204" pitchFamily="34" charset="0"/>
              </a:rPr>
              <a:t>poètisch</a:t>
            </a:r>
            <a:r>
              <a:rPr lang="nl-BE" sz="2400" dirty="0">
                <a:effectLst/>
                <a:latin typeface="+mn-lt"/>
                <a:ea typeface="Calibri" panose="020F0502020204030204" pitchFamily="34" charset="0"/>
              </a:rPr>
              <a:t> proces waarin en waardoor het subject zich subjectiveert, zich aan zichzelf vertelt en representeert.</a:t>
            </a:r>
            <a:endParaRPr lang="nl-BE" sz="2400" dirty="0"/>
          </a:p>
        </p:txBody>
      </p:sp>
    </p:spTree>
    <p:extLst>
      <p:ext uri="{BB962C8B-B14F-4D97-AF65-F5344CB8AC3E}">
        <p14:creationId xmlns:p14="http://schemas.microsoft.com/office/powerpoint/2010/main" val="103312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031C-0AE2-61F3-A9E9-6331CCEA4CD2}"/>
              </a:ext>
            </a:extLst>
          </p:cNvPr>
          <p:cNvSpPr>
            <a:spLocks noGrp="1"/>
          </p:cNvSpPr>
          <p:nvPr>
            <p:ph type="title"/>
          </p:nvPr>
        </p:nvSpPr>
        <p:spPr/>
        <p:txBody>
          <a:bodyPr/>
          <a:lstStyle/>
          <a:p>
            <a:r>
              <a:rPr lang="nl-BE" b="1" dirty="0"/>
              <a:t>Enkele beschouwingen over psychotrauma</a:t>
            </a:r>
          </a:p>
        </p:txBody>
      </p:sp>
      <p:sp>
        <p:nvSpPr>
          <p:cNvPr id="3" name="Content Placeholder 2">
            <a:extLst>
              <a:ext uri="{FF2B5EF4-FFF2-40B4-BE49-F238E27FC236}">
                <a16:creationId xmlns:a16="http://schemas.microsoft.com/office/drawing/2014/main" id="{A6122584-9645-447A-6CAC-C7D56471432F}"/>
              </a:ext>
            </a:extLst>
          </p:cNvPr>
          <p:cNvSpPr>
            <a:spLocks noGrp="1"/>
          </p:cNvSpPr>
          <p:nvPr>
            <p:ph idx="1"/>
          </p:nvPr>
        </p:nvSpPr>
        <p:spPr>
          <a:xfrm>
            <a:off x="742950" y="2091019"/>
            <a:ext cx="11077575" cy="4509806"/>
          </a:xfrm>
        </p:spPr>
        <p:txBody>
          <a:bodyPr>
            <a:noAutofit/>
          </a:bodyPr>
          <a:lstStyle/>
          <a:p>
            <a:r>
              <a:rPr lang="nl-BE" dirty="0">
                <a:effectLst/>
                <a:latin typeface="+mn-lt"/>
                <a:ea typeface="Calibri" panose="020F0502020204030204" pitchFamily="34" charset="0"/>
                <a:cs typeface="Times New Roman" panose="02020603050405020304" pitchFamily="18" charset="0"/>
              </a:rPr>
              <a:t>De traumatische processen zijn breuken in de continuïteit van het zijn, dissociatieve processen, aanvallen op de éénheid lichaam en geest tengevolge van de beleefde onmogelijkheid om de affecten van onbenoembare terreur te symboliseren. Deze beleefde onmogelijkheid is het gevolg van een aanval op het </a:t>
            </a:r>
            <a:r>
              <a:rPr lang="nl-BE" dirty="0" err="1">
                <a:effectLst/>
                <a:latin typeface="+mn-lt"/>
                <a:ea typeface="Calibri" panose="020F0502020204030204" pitchFamily="34" charset="0"/>
                <a:cs typeface="Times New Roman" panose="02020603050405020304" pitchFamily="18" charset="0"/>
              </a:rPr>
              <a:t>Self</a:t>
            </a:r>
            <a:r>
              <a:rPr lang="nl-BE" dirty="0">
                <a:effectLst/>
                <a:latin typeface="+mn-lt"/>
                <a:ea typeface="Calibri" panose="020F0502020204030204" pitchFamily="34" charset="0"/>
                <a:cs typeface="Times New Roman" panose="02020603050405020304" pitchFamily="18" charset="0"/>
              </a:rPr>
              <a:t> zodat er een proces van vervreemding optreedt tussen het subject zichzelf, de ander en de wereld.  </a:t>
            </a:r>
          </a:p>
          <a:p>
            <a:r>
              <a:rPr lang="nl-BE" dirty="0">
                <a:effectLst/>
                <a:latin typeface="+mn-lt"/>
                <a:ea typeface="Calibri" panose="020F0502020204030204" pitchFamily="34" charset="0"/>
                <a:cs typeface="Times New Roman" panose="02020603050405020304" pitchFamily="18" charset="0"/>
              </a:rPr>
              <a:t>Psychotrauma en meer algemeen elke vorm van geestelijk lijden</a:t>
            </a:r>
            <a:r>
              <a:rPr lang="nl-BE" dirty="0">
                <a:latin typeface="+mn-lt"/>
                <a:ea typeface="Calibri" panose="020F0502020204030204" pitchFamily="34" charset="0"/>
                <a:cs typeface="Times New Roman" panose="02020603050405020304" pitchFamily="18" charset="0"/>
              </a:rPr>
              <a:t> </a:t>
            </a:r>
            <a:r>
              <a:rPr lang="nl-BE" dirty="0">
                <a:effectLst/>
                <a:latin typeface="+mn-lt"/>
                <a:ea typeface="Calibri" panose="020F0502020204030204" pitchFamily="34" charset="0"/>
                <a:cs typeface="Times New Roman" panose="02020603050405020304" pitchFamily="18" charset="0"/>
              </a:rPr>
              <a:t>kunnen gedacht worden als:</a:t>
            </a:r>
          </a:p>
          <a:p>
            <a:pPr marL="0" indent="0">
              <a:buNone/>
            </a:pPr>
            <a:r>
              <a:rPr lang="nl-BE" dirty="0">
                <a:latin typeface="+mn-lt"/>
                <a:ea typeface="Calibri" panose="020F0502020204030204" pitchFamily="34" charset="0"/>
                <a:cs typeface="Times New Roman" panose="02020603050405020304" pitchFamily="18" charset="0"/>
              </a:rPr>
              <a:t>	- </a:t>
            </a:r>
            <a:r>
              <a:rPr lang="nl-BE" dirty="0">
                <a:effectLst/>
                <a:latin typeface="+mn-lt"/>
                <a:ea typeface="Calibri" panose="020F0502020204030204" pitchFamily="34" charset="0"/>
                <a:cs typeface="Times New Roman" panose="02020603050405020304" pitchFamily="18" charset="0"/>
              </a:rPr>
              <a:t>een disconnectie tussen het subject, zichzelf, de ander en de wereld</a:t>
            </a:r>
          </a:p>
          <a:p>
            <a:pPr marL="0" indent="0">
              <a:buNone/>
            </a:pPr>
            <a:r>
              <a:rPr lang="nl-BE" dirty="0">
                <a:effectLst/>
                <a:latin typeface="+mn-lt"/>
                <a:ea typeface="Calibri" panose="020F0502020204030204" pitchFamily="34" charset="0"/>
                <a:cs typeface="Times New Roman" panose="02020603050405020304" pitchFamily="18" charset="0"/>
              </a:rPr>
              <a:t>	- het gevolg van een tijdelijke mislukking, </a:t>
            </a:r>
            <a:r>
              <a:rPr lang="nl-BE" dirty="0">
                <a:latin typeface="+mn-lt"/>
                <a:ea typeface="Calibri" panose="020F0502020204030204" pitchFamily="34" charset="0"/>
                <a:cs typeface="Times New Roman" panose="02020603050405020304" pitchFamily="18" charset="0"/>
              </a:rPr>
              <a:t>bij</a:t>
            </a:r>
            <a:r>
              <a:rPr lang="nl-BE" dirty="0">
                <a:effectLst/>
                <a:latin typeface="+mn-lt"/>
                <a:ea typeface="Calibri" panose="020F0502020204030204" pitchFamily="34" charset="0"/>
                <a:cs typeface="Times New Roman" panose="02020603050405020304" pitchFamily="18" charset="0"/>
              </a:rPr>
              <a:t> ernstige vormen van geestelijk lijden het 	  gevolg van een radicale breuk in het proces van wederzijds erkenning tussen het 	  subject en zijn omgeving. </a:t>
            </a:r>
            <a:endParaRPr lang="nl-BE" dirty="0"/>
          </a:p>
        </p:txBody>
      </p:sp>
    </p:spTree>
    <p:extLst>
      <p:ext uri="{BB962C8B-B14F-4D97-AF65-F5344CB8AC3E}">
        <p14:creationId xmlns:p14="http://schemas.microsoft.com/office/powerpoint/2010/main" val="4265319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4B1EB-D333-1015-A751-E1B1D676C33E}"/>
              </a:ext>
            </a:extLst>
          </p:cNvPr>
          <p:cNvSpPr>
            <a:spLocks noGrp="1"/>
          </p:cNvSpPr>
          <p:nvPr>
            <p:ph type="title"/>
          </p:nvPr>
        </p:nvSpPr>
        <p:spPr/>
        <p:txBody>
          <a:bodyPr/>
          <a:lstStyle/>
          <a:p>
            <a:r>
              <a:rPr lang="nl-BE" sz="3200" b="1" dirty="0">
                <a:ea typeface="Calibri" panose="020F0502020204030204" pitchFamily="34" charset="0"/>
                <a:cs typeface="Times New Roman" panose="02020603050405020304" pitchFamily="18" charset="0"/>
              </a:rPr>
              <a:t>Een </a:t>
            </a:r>
            <a:r>
              <a:rPr lang="nl-BE" sz="3200" b="1" dirty="0">
                <a:effectLst/>
                <a:ea typeface="Calibri" panose="020F0502020204030204" pitchFamily="34" charset="0"/>
                <a:cs typeface="Times New Roman" panose="02020603050405020304" pitchFamily="18" charset="0"/>
              </a:rPr>
              <a:t>kliniek waar trauma, ballingschap en asiel onlosmakelijk met elkaar verbonden zijn </a:t>
            </a:r>
            <a:br>
              <a:rPr lang="nl-BE" sz="1800" dirty="0">
                <a:effectLst/>
                <a:latin typeface="Calibri" panose="020F0502020204030204" pitchFamily="34" charset="0"/>
                <a:ea typeface="Calibri" panose="020F0502020204030204" pitchFamily="34" charset="0"/>
                <a:cs typeface="Times New Roman" panose="02020603050405020304" pitchFamily="18" charset="0"/>
              </a:rPr>
            </a:br>
            <a:endParaRPr lang="nl-BE" dirty="0"/>
          </a:p>
        </p:txBody>
      </p:sp>
      <p:sp>
        <p:nvSpPr>
          <p:cNvPr id="3" name="Content Placeholder 2">
            <a:extLst>
              <a:ext uri="{FF2B5EF4-FFF2-40B4-BE49-F238E27FC236}">
                <a16:creationId xmlns:a16="http://schemas.microsoft.com/office/drawing/2014/main" id="{8759FE18-AD18-C0D6-6541-89C1ED683960}"/>
              </a:ext>
            </a:extLst>
          </p:cNvPr>
          <p:cNvSpPr>
            <a:spLocks noGrp="1"/>
          </p:cNvSpPr>
          <p:nvPr>
            <p:ph idx="1"/>
          </p:nvPr>
        </p:nvSpPr>
        <p:spPr>
          <a:xfrm>
            <a:off x="742950" y="1958023"/>
            <a:ext cx="10572750" cy="4785677"/>
          </a:xfrm>
        </p:spPr>
        <p:txBody>
          <a:bodyPr>
            <a:normAutofit/>
          </a:bodyPr>
          <a:lstStyle/>
          <a:p>
            <a:pPr marL="0" indent="0">
              <a:buNone/>
            </a:pPr>
            <a:r>
              <a:rPr lang="en-GB" sz="1800" i="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a:solidFill>
                  <a:srgbClr val="00B0F0"/>
                </a:solidFill>
                <a:effectLst/>
                <a:ea typeface="Calibri" panose="020F0502020204030204" pitchFamily="34" charset="0"/>
                <a:cs typeface="Times New Roman" panose="02020603050405020304" pitchFamily="18" charset="0"/>
              </a:rPr>
              <a:t>Since I received that letter, I never sleep good. After 5 years, sleeping in the streets … You can’t stop thinking, today you are here, tomorrow you are sleeping outside, you don’t know, </a:t>
            </a:r>
            <a:r>
              <a:rPr lang="en-GB" sz="1800" i="1" dirty="0">
                <a:solidFill>
                  <a:srgbClr val="00B0F0"/>
                </a:solidFill>
                <a:ea typeface="Calibri" panose="020F0502020204030204" pitchFamily="34" charset="0"/>
                <a:cs typeface="Times New Roman" panose="02020603050405020304" pitchFamily="18" charset="0"/>
              </a:rPr>
              <a:t>it’</a:t>
            </a:r>
            <a:r>
              <a:rPr lang="en-GB" sz="1800" i="1" dirty="0">
                <a:solidFill>
                  <a:srgbClr val="00B0F0"/>
                </a:solidFill>
                <a:effectLst/>
                <a:ea typeface="Calibri" panose="020F0502020204030204" pitchFamily="34" charset="0"/>
                <a:cs typeface="Times New Roman" panose="02020603050405020304" pitchFamily="18" charset="0"/>
              </a:rPr>
              <a:t>s very difficult … I don’t see any chance for me … I am tired to see this emptiness</a:t>
            </a:r>
            <a:r>
              <a:rPr lang="en-GB" sz="1800" i="1" dirty="0">
                <a:solidFill>
                  <a:srgbClr val="00B0F0"/>
                </a:solidFill>
                <a:ea typeface="Calibri" panose="020F0502020204030204" pitchFamily="34" charset="0"/>
                <a:cs typeface="Times New Roman" panose="02020603050405020304" pitchFamily="18" charset="0"/>
              </a:rPr>
              <a:t>. W</a:t>
            </a:r>
            <a:r>
              <a:rPr lang="en-GB" sz="1800" i="1" dirty="0">
                <a:solidFill>
                  <a:srgbClr val="00B0F0"/>
                </a:solidFill>
                <a:effectLst/>
                <a:ea typeface="Calibri" panose="020F0502020204030204" pitchFamily="34" charset="0"/>
                <a:cs typeface="Times New Roman" panose="02020603050405020304" pitchFamily="18" charset="0"/>
              </a:rPr>
              <a:t>hy continue to bother myself ?“ </a:t>
            </a:r>
            <a:r>
              <a:rPr lang="en-GB" sz="1800" i="1" dirty="0">
                <a:effectLst/>
                <a:ea typeface="Calibri" panose="020F0502020204030204" pitchFamily="34" charset="0"/>
                <a:cs typeface="Times New Roman" panose="02020603050405020304" pitchFamily="18" charset="0"/>
              </a:rPr>
              <a:t>(Mohamed).</a:t>
            </a:r>
          </a:p>
          <a:p>
            <a:pPr marL="0" indent="0">
              <a:buNone/>
            </a:pPr>
            <a:endParaRPr lang="en-GB" sz="1800" i="1" dirty="0">
              <a:effectLst/>
              <a:ea typeface="Calibri" panose="020F0502020204030204" pitchFamily="34" charset="0"/>
              <a:cs typeface="Times New Roman" panose="02020603050405020304" pitchFamily="18" charset="0"/>
            </a:endParaRPr>
          </a:p>
          <a:p>
            <a:r>
              <a:rPr lang="nl-BE" sz="2000" dirty="0">
                <a:effectLst/>
                <a:latin typeface="+mn-lt"/>
                <a:ea typeface="Calibri" panose="020F0502020204030204" pitchFamily="34" charset="0"/>
                <a:cs typeface="Times New Roman" panose="02020603050405020304" pitchFamily="18" charset="0"/>
              </a:rPr>
              <a:t>Nadenken over deze kliniek is een nadenken over de actuele malaise in onze westerse samenlevingen die er spijtig genoeg meer en meer toe neigen de asielzoeker ervan te verdenken een leugenaar te zijn die van onze sociale zekerheid wil profiteren, of erger, een potentiële terrorist. </a:t>
            </a:r>
          </a:p>
          <a:p>
            <a:r>
              <a:rPr lang="nl-BE" sz="2000" dirty="0">
                <a:effectLst/>
                <a:latin typeface="+mn-lt"/>
                <a:ea typeface="Calibri" panose="020F0502020204030204" pitchFamily="34" charset="0"/>
                <a:cs typeface="Times New Roman" panose="02020603050405020304" pitchFamily="18" charset="0"/>
              </a:rPr>
              <a:t>De psychische destructuratie tengevolge van de traumatische slagen kan in stand gehouden worden, jazelfs versterkt wanneer de Ander die veronderstelt wordt behulpzaam te zijn in gebreke blijft. Mutatis mutandis zal het dan ook door de interactie met een behulpzame Ander zijn</a:t>
            </a:r>
            <a:r>
              <a:rPr lang="nl-BE" dirty="0">
                <a:latin typeface="+mn-lt"/>
                <a:ea typeface="Calibri" panose="020F0502020204030204" pitchFamily="34" charset="0"/>
                <a:cs typeface="Times New Roman" panose="02020603050405020304" pitchFamily="18" charset="0"/>
              </a:rPr>
              <a:t> </a:t>
            </a:r>
            <a:r>
              <a:rPr lang="nl-BE" sz="2000" dirty="0">
                <a:effectLst/>
                <a:latin typeface="+mn-lt"/>
                <a:ea typeface="Calibri" panose="020F0502020204030204" pitchFamily="34" charset="0"/>
                <a:cs typeface="Times New Roman" panose="02020603050405020304" pitchFamily="18" charset="0"/>
              </a:rPr>
              <a:t>die ditmaal niet in gebreke blijft, dat een gedestructureerde psyche zich opnieuw kan structureren.  </a:t>
            </a:r>
          </a:p>
          <a:p>
            <a:pPr lvl="1">
              <a:buFont typeface="Wingdings" panose="05000000000000000000" pitchFamily="2" charset="2"/>
              <a:buChar char="Ø"/>
            </a:pPr>
            <a:endParaRPr lang="nl-BE" sz="1600" dirty="0">
              <a:effectLst/>
              <a:latin typeface="+mn-lt"/>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112320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DF68E-A0B9-070F-A088-1B4CE4BEC700}"/>
              </a:ext>
            </a:extLst>
          </p:cNvPr>
          <p:cNvSpPr>
            <a:spLocks noGrp="1"/>
          </p:cNvSpPr>
          <p:nvPr>
            <p:ph type="title"/>
          </p:nvPr>
        </p:nvSpPr>
        <p:spPr/>
        <p:txBody>
          <a:bodyPr/>
          <a:lstStyle/>
          <a:p>
            <a:r>
              <a:rPr lang="nl-BE" sz="3200" b="1" dirty="0">
                <a:ea typeface="Calibri" panose="020F0502020204030204" pitchFamily="34" charset="0"/>
                <a:cs typeface="Times New Roman" panose="02020603050405020304" pitchFamily="18" charset="0"/>
              </a:rPr>
              <a:t>I</a:t>
            </a:r>
            <a:r>
              <a:rPr lang="nl-BE" sz="3200" b="1" dirty="0">
                <a:effectLst/>
                <a:ea typeface="Calibri" panose="020F0502020204030204" pitchFamily="34" charset="0"/>
                <a:cs typeface="Times New Roman" panose="02020603050405020304" pitchFamily="18" charset="0"/>
              </a:rPr>
              <a:t>mplicaties voor de therapeutische praktijk?  </a:t>
            </a:r>
            <a:r>
              <a:rPr lang="nl-BE" sz="3200" b="1" dirty="0">
                <a:ea typeface="Calibri" panose="020F0502020204030204" pitchFamily="34" charset="0"/>
                <a:cs typeface="Times New Roman" panose="02020603050405020304" pitchFamily="18" charset="0"/>
              </a:rPr>
              <a:t>Welke </a:t>
            </a:r>
            <a:r>
              <a:rPr lang="nl-BE" sz="3200" b="1" dirty="0">
                <a:effectLst/>
                <a:ea typeface="Calibri" panose="020F0502020204030204" pitchFamily="34" charset="0"/>
                <a:cs typeface="Times New Roman" panose="02020603050405020304" pitchFamily="18" charset="0"/>
              </a:rPr>
              <a:t>plaats voor meditatie en auto-hypnose hierin?    </a:t>
            </a:r>
            <a:br>
              <a:rPr lang="nl-BE" sz="4400" dirty="0">
                <a:effectLst/>
                <a:latin typeface="Calibri" panose="020F0502020204030204" pitchFamily="34" charset="0"/>
                <a:ea typeface="Calibri" panose="020F0502020204030204" pitchFamily="34" charset="0"/>
                <a:cs typeface="Times New Roman" panose="02020603050405020304" pitchFamily="18" charset="0"/>
              </a:rPr>
            </a:br>
            <a:endParaRPr lang="nl-BE" dirty="0"/>
          </a:p>
        </p:txBody>
      </p:sp>
      <p:sp>
        <p:nvSpPr>
          <p:cNvPr id="3" name="Content Placeholder 2">
            <a:extLst>
              <a:ext uri="{FF2B5EF4-FFF2-40B4-BE49-F238E27FC236}">
                <a16:creationId xmlns:a16="http://schemas.microsoft.com/office/drawing/2014/main" id="{D1E432A7-E2CE-5FDF-F8A3-564AA8FFCEE8}"/>
              </a:ext>
            </a:extLst>
          </p:cNvPr>
          <p:cNvSpPr>
            <a:spLocks noGrp="1"/>
          </p:cNvSpPr>
          <p:nvPr>
            <p:ph idx="1"/>
          </p:nvPr>
        </p:nvSpPr>
        <p:spPr>
          <a:xfrm>
            <a:off x="771525" y="2052918"/>
            <a:ext cx="10725149" cy="4605057"/>
          </a:xfrm>
        </p:spPr>
        <p:txBody>
          <a:bodyPr>
            <a:normAutofit fontScale="92500" lnSpcReduction="10000"/>
          </a:bodyPr>
          <a:lstStyle/>
          <a:p>
            <a:pPr marL="0" indent="0">
              <a:lnSpc>
                <a:spcPct val="107000"/>
              </a:lnSpc>
              <a:spcAft>
                <a:spcPts val="800"/>
              </a:spcAft>
              <a:buNone/>
            </a:pP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BE" dirty="0">
                <a:latin typeface="+mn-lt"/>
                <a:ea typeface="Calibri" panose="020F0502020204030204" pitchFamily="34" charset="0"/>
                <a:cs typeface="Times New Roman" panose="02020603050405020304" pitchFamily="18" charset="0"/>
              </a:rPr>
              <a:t>Een </a:t>
            </a:r>
            <a:r>
              <a:rPr lang="nl-BE" dirty="0">
                <a:effectLst/>
                <a:latin typeface="+mn-lt"/>
                <a:ea typeface="Calibri" panose="020F0502020204030204" pitchFamily="34" charset="0"/>
                <a:cs typeface="Times New Roman" panose="02020603050405020304" pitchFamily="18" charset="0"/>
              </a:rPr>
              <a:t>beweging tussen twee assen:  </a:t>
            </a:r>
          </a:p>
          <a:p>
            <a:pPr lvl="1">
              <a:lnSpc>
                <a:spcPct val="107000"/>
              </a:lnSpc>
              <a:spcAft>
                <a:spcPts val="800"/>
              </a:spcAft>
            </a:pPr>
            <a:r>
              <a:rPr lang="nl-BE" sz="2000" dirty="0">
                <a:latin typeface="+mn-lt"/>
                <a:ea typeface="Calibri" panose="020F0502020204030204" pitchFamily="34" charset="0"/>
                <a:cs typeface="Times New Roman" panose="02020603050405020304" pitchFamily="18" charset="0"/>
              </a:rPr>
              <a:t>H</a:t>
            </a:r>
            <a:r>
              <a:rPr lang="nl-BE" sz="2000" dirty="0">
                <a:effectLst/>
                <a:latin typeface="+mn-lt"/>
                <a:ea typeface="Calibri" panose="020F0502020204030204" pitchFamily="34" charset="0"/>
                <a:cs typeface="Times New Roman" panose="02020603050405020304" pitchFamily="18" charset="0"/>
              </a:rPr>
              <a:t>et aanbod tot reconstructie van de beschadigde intermenselijke band door middel van de therapeutische relatie die ik bekijk en beleef als een uitnodiging om de traumatische hel te verlaten om opnieuw opgenomen te worden in de menselijke gemeenschap. </a:t>
            </a:r>
          </a:p>
          <a:p>
            <a:pPr lvl="1">
              <a:lnSpc>
                <a:spcPct val="107000"/>
              </a:lnSpc>
              <a:spcAft>
                <a:spcPts val="800"/>
              </a:spcAft>
            </a:pPr>
            <a:r>
              <a:rPr lang="nl-BE" sz="2000" dirty="0">
                <a:latin typeface="+mn-lt"/>
                <a:ea typeface="Calibri" panose="020F0502020204030204" pitchFamily="34" charset="0"/>
                <a:cs typeface="Times New Roman" panose="02020603050405020304" pitchFamily="18" charset="0"/>
              </a:rPr>
              <a:t>De </a:t>
            </a:r>
            <a:r>
              <a:rPr lang="nl-BE" sz="2000" dirty="0">
                <a:effectLst/>
                <a:latin typeface="+mn-lt"/>
                <a:ea typeface="Calibri" panose="020F0502020204030204" pitchFamily="34" charset="0"/>
                <a:cs typeface="Times New Roman" panose="02020603050405020304" pitchFamily="18" charset="0"/>
              </a:rPr>
              <a:t>patiënt de ruimte bieden om de traumatische horror te verwerken en op die manier woorden te vinden die zin geven aan de absolute zinloosheid. Dit impliceert een voldoende nabije en een voldoende geëngageerde therapeut, hetgeen Freud een Nebenmensch noemt.</a:t>
            </a:r>
          </a:p>
          <a:p>
            <a:pPr>
              <a:lnSpc>
                <a:spcPct val="107000"/>
              </a:lnSpc>
              <a:spcAft>
                <a:spcPts val="800"/>
              </a:spcAft>
            </a:pPr>
            <a:r>
              <a:rPr lang="nl-BE" dirty="0">
                <a:effectLst/>
                <a:latin typeface="+mn-lt"/>
                <a:ea typeface="Calibri" panose="020F0502020204030204" pitchFamily="34" charset="0"/>
                <a:cs typeface="Times New Roman" panose="02020603050405020304" pitchFamily="18" charset="0"/>
              </a:rPr>
              <a:t>Meditatie en hypnose als hulpmiddel in dit proces van hereniging met zichzelf, de ander en de wereld.</a:t>
            </a:r>
            <a:endParaRPr lang="nl-BE" dirty="0"/>
          </a:p>
        </p:txBody>
      </p:sp>
    </p:spTree>
    <p:extLst>
      <p:ext uri="{BB962C8B-B14F-4D97-AF65-F5344CB8AC3E}">
        <p14:creationId xmlns:p14="http://schemas.microsoft.com/office/powerpoint/2010/main" val="57205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1E3EF-A2ED-3438-6255-8174CF4DCB06}"/>
              </a:ext>
            </a:extLst>
          </p:cNvPr>
          <p:cNvSpPr>
            <a:spLocks noGrp="1"/>
          </p:cNvSpPr>
          <p:nvPr>
            <p:ph type="title"/>
          </p:nvPr>
        </p:nvSpPr>
        <p:spPr/>
        <p:txBody>
          <a:bodyPr/>
          <a:lstStyle/>
          <a:p>
            <a:r>
              <a:rPr lang="nl-BE" b="1" dirty="0"/>
              <a:t>Meditatie</a:t>
            </a:r>
          </a:p>
        </p:txBody>
      </p:sp>
      <p:sp>
        <p:nvSpPr>
          <p:cNvPr id="3" name="Content Placeholder 2">
            <a:extLst>
              <a:ext uri="{FF2B5EF4-FFF2-40B4-BE49-F238E27FC236}">
                <a16:creationId xmlns:a16="http://schemas.microsoft.com/office/drawing/2014/main" id="{05EA5220-8F65-9FE7-C42C-E2785E90968D}"/>
              </a:ext>
            </a:extLst>
          </p:cNvPr>
          <p:cNvSpPr>
            <a:spLocks noGrp="1"/>
          </p:cNvSpPr>
          <p:nvPr>
            <p:ph idx="1"/>
          </p:nvPr>
        </p:nvSpPr>
        <p:spPr>
          <a:xfrm>
            <a:off x="714376" y="1853248"/>
            <a:ext cx="10325100" cy="4195481"/>
          </a:xfrm>
        </p:spPr>
        <p:txBody>
          <a:bodyPr>
            <a:normAutofit fontScale="92500"/>
          </a:bodyPr>
          <a:lstStyle/>
          <a:p>
            <a:pPr marL="0" indent="0">
              <a:buNone/>
            </a:pPr>
            <a:r>
              <a:rPr lang="nl-BE" sz="2400" dirty="0">
                <a:ea typeface="Calibri" panose="020F0502020204030204" pitchFamily="34" charset="0"/>
                <a:cs typeface="Times New Roman" panose="02020603050405020304" pitchFamily="18" charset="0"/>
              </a:rPr>
              <a:t>Op basis van exhaustieve literatuurstudie en eigen kwalitatief onderzoek kan de hypothese worden weerhouden dat meditatie een gunstige invloed heeft op </a:t>
            </a:r>
            <a:r>
              <a:rPr lang="nl-BE" sz="2400" dirty="0">
                <a:effectLst/>
                <a:ea typeface="Calibri" panose="020F0502020204030204" pitchFamily="34" charset="0"/>
                <a:cs typeface="Times New Roman" panose="02020603050405020304" pitchFamily="18" charset="0"/>
              </a:rPr>
              <a:t>volgende traumatische processen: </a:t>
            </a:r>
          </a:p>
          <a:p>
            <a:pPr lvl="1"/>
            <a:r>
              <a:rPr lang="nl-BE" sz="2400" dirty="0">
                <a:ea typeface="Calibri" panose="020F0502020204030204" pitchFamily="34" charset="0"/>
                <a:cs typeface="Times New Roman" panose="02020603050405020304" pitchFamily="18" charset="0"/>
              </a:rPr>
              <a:t>E</a:t>
            </a:r>
            <a:r>
              <a:rPr lang="nl-BE" sz="2400" dirty="0">
                <a:effectLst/>
                <a:ea typeface="Calibri" panose="020F0502020204030204" pitchFamily="34" charset="0"/>
                <a:cs typeface="Times New Roman" panose="02020603050405020304" pitchFamily="18" charset="0"/>
              </a:rPr>
              <a:t>en betere affectregulatie en een betere controle van de triggers die de gevoelens van wanhoop en hulpeloosheid uitlokken. </a:t>
            </a:r>
          </a:p>
          <a:p>
            <a:pPr lvl="1"/>
            <a:r>
              <a:rPr lang="nl-BE" sz="2400" dirty="0">
                <a:ea typeface="Calibri" panose="020F0502020204030204" pitchFamily="34" charset="0"/>
                <a:cs typeface="Times New Roman" panose="02020603050405020304" pitchFamily="18" charset="0"/>
              </a:rPr>
              <a:t>E</a:t>
            </a:r>
            <a:r>
              <a:rPr lang="nl-BE" sz="2400" dirty="0">
                <a:effectLst/>
                <a:ea typeface="Calibri" panose="020F0502020204030204" pitchFamily="34" charset="0"/>
                <a:cs typeface="Times New Roman" panose="02020603050405020304" pitchFamily="18" charset="0"/>
              </a:rPr>
              <a:t>en versterking van het Self.</a:t>
            </a:r>
          </a:p>
          <a:p>
            <a:pPr lvl="1"/>
            <a:r>
              <a:rPr lang="nl-BE" sz="2400" dirty="0">
                <a:ea typeface="Calibri" panose="020F0502020204030204" pitchFamily="34" charset="0"/>
              </a:rPr>
              <a:t>E</a:t>
            </a:r>
            <a:r>
              <a:rPr lang="nl-BE" sz="2400" dirty="0">
                <a:effectLst/>
                <a:ea typeface="Calibri" panose="020F0502020204030204" pitchFamily="34" charset="0"/>
              </a:rPr>
              <a:t>en bevorderen van de re-unificatie van de psychische persoonlijkheid.</a:t>
            </a:r>
            <a:endParaRPr lang="nl-BE" sz="2400" dirty="0">
              <a:effectLst/>
              <a:ea typeface="Calibri" panose="020F0502020204030204" pitchFamily="34" charset="0"/>
              <a:cs typeface="Times New Roman" panose="02020603050405020304" pitchFamily="18" charset="0"/>
            </a:endParaRPr>
          </a:p>
          <a:p>
            <a:pPr lvl="1"/>
            <a:r>
              <a:rPr lang="nl-BE" sz="2400" dirty="0">
                <a:ea typeface="Calibri" panose="020F0502020204030204" pitchFamily="34" charset="0"/>
                <a:cs typeface="Times New Roman" panose="02020603050405020304" pitchFamily="18" charset="0"/>
              </a:rPr>
              <a:t>Het</a:t>
            </a:r>
            <a:r>
              <a:rPr lang="nl-BE" sz="2400" dirty="0">
                <a:effectLst/>
                <a:ea typeface="Calibri" panose="020F0502020204030204" pitchFamily="34" charset="0"/>
                <a:cs typeface="Times New Roman" panose="02020603050405020304" pitchFamily="18" charset="0"/>
              </a:rPr>
              <a:t> opnieuw installeren van een gevoel van basisveiligheid binnen zichzelf.  </a:t>
            </a:r>
          </a:p>
          <a:p>
            <a:endParaRPr lang="nl-BE" dirty="0"/>
          </a:p>
        </p:txBody>
      </p:sp>
    </p:spTree>
    <p:extLst>
      <p:ext uri="{BB962C8B-B14F-4D97-AF65-F5344CB8AC3E}">
        <p14:creationId xmlns:p14="http://schemas.microsoft.com/office/powerpoint/2010/main" val="1803018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8ECD5-4AEA-E74C-18A2-1692B37B727C}"/>
              </a:ext>
            </a:extLst>
          </p:cNvPr>
          <p:cNvSpPr>
            <a:spLocks noGrp="1"/>
          </p:cNvSpPr>
          <p:nvPr>
            <p:ph type="title"/>
          </p:nvPr>
        </p:nvSpPr>
        <p:spPr/>
        <p:txBody>
          <a:bodyPr/>
          <a:lstStyle/>
          <a:p>
            <a:r>
              <a:rPr lang="nl-BE" b="1" dirty="0"/>
              <a:t>Een korte illustratie</a:t>
            </a:r>
          </a:p>
        </p:txBody>
      </p:sp>
      <p:sp>
        <p:nvSpPr>
          <p:cNvPr id="3" name="Content Placeholder 2">
            <a:extLst>
              <a:ext uri="{FF2B5EF4-FFF2-40B4-BE49-F238E27FC236}">
                <a16:creationId xmlns:a16="http://schemas.microsoft.com/office/drawing/2014/main" id="{F801BF31-5B93-F395-BFEE-537F5AD2B8F4}"/>
              </a:ext>
            </a:extLst>
          </p:cNvPr>
          <p:cNvSpPr>
            <a:spLocks noGrp="1"/>
          </p:cNvSpPr>
          <p:nvPr>
            <p:ph idx="1"/>
          </p:nvPr>
        </p:nvSpPr>
        <p:spPr>
          <a:xfrm>
            <a:off x="742950" y="1724026"/>
            <a:ext cx="10802939" cy="4524374"/>
          </a:xfrm>
        </p:spPr>
        <p:txBody>
          <a:bodyPr>
            <a:normAutofit fontScale="92500" lnSpcReduction="10000"/>
          </a:bodyPr>
          <a:lstStyle/>
          <a:p>
            <a:pPr marL="0" indent="0">
              <a:buNone/>
            </a:pPr>
            <a:r>
              <a:rPr lang="nl-BE" sz="2400" dirty="0">
                <a:effectLst/>
                <a:latin typeface="+mn-lt"/>
                <a:ea typeface="Calibri" panose="020F0502020204030204" pitchFamily="34" charset="0"/>
                <a:cs typeface="Times New Roman" panose="02020603050405020304" pitchFamily="18" charset="0"/>
              </a:rPr>
              <a:t>Ik: </a:t>
            </a:r>
            <a:r>
              <a:rPr lang="nl-BE" sz="2400" dirty="0">
                <a:solidFill>
                  <a:srgbClr val="00B0F0"/>
                </a:solidFill>
                <a:effectLst/>
                <a:latin typeface="+mn-lt"/>
                <a:ea typeface="Calibri" panose="020F0502020204030204" pitchFamily="34" charset="0"/>
                <a:cs typeface="Times New Roman" panose="02020603050405020304" pitchFamily="18" charset="0"/>
              </a:rPr>
              <a:t>H</a:t>
            </a:r>
            <a:r>
              <a:rPr lang="nl-BE" sz="2400" i="1" dirty="0">
                <a:solidFill>
                  <a:srgbClr val="00B0F0"/>
                </a:solidFill>
                <a:effectLst/>
                <a:latin typeface="+mn-lt"/>
                <a:ea typeface="Calibri" panose="020F0502020204030204" pitchFamily="34" charset="0"/>
                <a:cs typeface="Times New Roman" panose="02020603050405020304" pitchFamily="18" charset="0"/>
              </a:rPr>
              <a:t>oe voelt u zich? </a:t>
            </a:r>
            <a:endParaRPr lang="nl-BE" sz="2400" i="1" dirty="0">
              <a:solidFill>
                <a:srgbClr val="00B0F0"/>
              </a:solidFill>
              <a:latin typeface="+mn-lt"/>
              <a:ea typeface="Calibri" panose="020F0502020204030204" pitchFamily="34" charset="0"/>
              <a:cs typeface="Times New Roman" panose="02020603050405020304" pitchFamily="18" charset="0"/>
            </a:endParaRPr>
          </a:p>
          <a:p>
            <a:pPr marL="0" indent="0">
              <a:buNone/>
            </a:pPr>
            <a:r>
              <a:rPr lang="nl-BE" sz="2400" dirty="0">
                <a:latin typeface="+mn-lt"/>
                <a:ea typeface="Calibri" panose="020F0502020204030204" pitchFamily="34" charset="0"/>
                <a:cs typeface="Times New Roman" panose="02020603050405020304" pitchFamily="18" charset="0"/>
              </a:rPr>
              <a:t>Ahmed</a:t>
            </a:r>
            <a:r>
              <a:rPr lang="nl-BE" sz="2400" dirty="0">
                <a:effectLst/>
                <a:latin typeface="+mn-lt"/>
                <a:ea typeface="Calibri" panose="020F0502020204030204" pitchFamily="34" charset="0"/>
                <a:cs typeface="Times New Roman" panose="02020603050405020304" pitchFamily="18" charset="0"/>
              </a:rPr>
              <a:t>:</a:t>
            </a:r>
            <a:r>
              <a:rPr lang="nl-BE" sz="2400" i="1" dirty="0">
                <a:effectLst/>
                <a:latin typeface="+mn-lt"/>
                <a:ea typeface="Calibri" panose="020F0502020204030204" pitchFamily="34" charset="0"/>
                <a:cs typeface="Times New Roman" panose="02020603050405020304" pitchFamily="18" charset="0"/>
              </a:rPr>
              <a:t> </a:t>
            </a:r>
            <a:r>
              <a:rPr lang="nl-BE" sz="2400" i="1" dirty="0">
                <a:solidFill>
                  <a:srgbClr val="00B0F0"/>
                </a:solidFill>
                <a:effectLst/>
                <a:latin typeface="+mn-lt"/>
                <a:ea typeface="Calibri" panose="020F0502020204030204" pitchFamily="34" charset="0"/>
                <a:cs typeface="Times New Roman" panose="02020603050405020304" pitchFamily="18" charset="0"/>
              </a:rPr>
              <a:t>Ik weet niet hoe ik mij voel, ik heb het gevoel dat dit een mijlpaal is, dat ik iets te boven ben gekomen. Soms zeg ik tegen mezelf, vergeet    		   al die dingen, maar ik kan het niet. </a:t>
            </a:r>
            <a:endParaRPr lang="nl-BE" sz="2400" i="1" dirty="0">
              <a:solidFill>
                <a:srgbClr val="00B0F0"/>
              </a:solidFill>
              <a:latin typeface="+mn-lt"/>
              <a:ea typeface="Calibri" panose="020F0502020204030204" pitchFamily="34" charset="0"/>
              <a:cs typeface="Times New Roman" panose="02020603050405020304" pitchFamily="18" charset="0"/>
            </a:endParaRPr>
          </a:p>
          <a:p>
            <a:pPr marL="0" indent="0">
              <a:buNone/>
            </a:pPr>
            <a:r>
              <a:rPr lang="nl-BE" sz="2400" dirty="0">
                <a:effectLst/>
                <a:latin typeface="+mn-lt"/>
                <a:ea typeface="Calibri" panose="020F0502020204030204" pitchFamily="34" charset="0"/>
                <a:cs typeface="Times New Roman" panose="02020603050405020304" pitchFamily="18" charset="0"/>
              </a:rPr>
              <a:t>Ik:</a:t>
            </a:r>
            <a:r>
              <a:rPr lang="nl-BE" sz="2400" i="1" dirty="0">
                <a:effectLst/>
                <a:latin typeface="+mn-lt"/>
                <a:ea typeface="Calibri" panose="020F0502020204030204" pitchFamily="34" charset="0"/>
                <a:cs typeface="Times New Roman" panose="02020603050405020304" pitchFamily="18" charset="0"/>
              </a:rPr>
              <a:t> </a:t>
            </a:r>
            <a:r>
              <a:rPr lang="nl-BE" sz="2400" i="1" dirty="0">
                <a:solidFill>
                  <a:srgbClr val="00B0F0"/>
                </a:solidFill>
                <a:effectLst/>
                <a:latin typeface="+mn-lt"/>
                <a:ea typeface="Calibri" panose="020F0502020204030204" pitchFamily="34" charset="0"/>
                <a:cs typeface="Times New Roman" panose="02020603050405020304" pitchFamily="18" charset="0"/>
              </a:rPr>
              <a:t>De bedoeling van een psychotherapie bestaat er juist in om zich te herinneren, de bedoeling van de meditatie is proberen naar de beelden te kijken zonder dat ze ons in hun greep hebben.</a:t>
            </a:r>
          </a:p>
          <a:p>
            <a:pPr marL="0" indent="0">
              <a:buNone/>
            </a:pPr>
            <a:r>
              <a:rPr lang="nl-BE" sz="2400" dirty="0">
                <a:latin typeface="+mn-lt"/>
                <a:ea typeface="Calibri" panose="020F0502020204030204" pitchFamily="34" charset="0"/>
                <a:cs typeface="Times New Roman" panose="02020603050405020304" pitchFamily="18" charset="0"/>
              </a:rPr>
              <a:t>Ahmed</a:t>
            </a:r>
            <a:r>
              <a:rPr lang="nl-BE" sz="2400" dirty="0">
                <a:effectLst/>
                <a:latin typeface="+mn-lt"/>
                <a:ea typeface="Calibri" panose="020F0502020204030204" pitchFamily="34" charset="0"/>
                <a:cs typeface="Times New Roman" panose="02020603050405020304" pitchFamily="18" charset="0"/>
              </a:rPr>
              <a:t>:</a:t>
            </a:r>
            <a:r>
              <a:rPr lang="nl-BE" sz="2400" i="1" dirty="0">
                <a:effectLst/>
                <a:latin typeface="+mn-lt"/>
                <a:ea typeface="Calibri" panose="020F0502020204030204" pitchFamily="34" charset="0"/>
                <a:cs typeface="Times New Roman" panose="02020603050405020304" pitchFamily="18" charset="0"/>
              </a:rPr>
              <a:t> </a:t>
            </a:r>
            <a:r>
              <a:rPr lang="nl-BE" sz="2400" i="1" dirty="0">
                <a:solidFill>
                  <a:srgbClr val="00B0F0"/>
                </a:solidFill>
                <a:effectLst/>
                <a:latin typeface="+mn-lt"/>
                <a:ea typeface="Calibri" panose="020F0502020204030204" pitchFamily="34" charset="0"/>
                <a:cs typeface="Times New Roman" panose="02020603050405020304" pitchFamily="18" charset="0"/>
              </a:rPr>
              <a:t>De oorlog, al wat ik in Syrië gezien heb, het is raar dat ik daaraan dacht, ik slaag er blijkbaar niet in de beelden uit te wissen ofschoon ik hier al een jaar ben en in leven. </a:t>
            </a:r>
          </a:p>
          <a:p>
            <a:pPr marL="0" indent="0">
              <a:buNone/>
            </a:pPr>
            <a:r>
              <a:rPr lang="nl-BE" sz="2400" dirty="0">
                <a:effectLst/>
                <a:latin typeface="+mn-lt"/>
                <a:ea typeface="Calibri" panose="020F0502020204030204" pitchFamily="34" charset="0"/>
                <a:cs typeface="Times New Roman" panose="02020603050405020304" pitchFamily="18" charset="0"/>
              </a:rPr>
              <a:t>Ik:</a:t>
            </a:r>
            <a:r>
              <a:rPr lang="nl-BE" sz="2400" i="1" dirty="0">
                <a:effectLst/>
                <a:latin typeface="+mn-lt"/>
                <a:ea typeface="Calibri" panose="020F0502020204030204" pitchFamily="34" charset="0"/>
                <a:cs typeface="Times New Roman" panose="02020603050405020304" pitchFamily="18" charset="0"/>
              </a:rPr>
              <a:t> </a:t>
            </a:r>
            <a:r>
              <a:rPr lang="nl-BE" sz="2400" i="1" dirty="0">
                <a:solidFill>
                  <a:srgbClr val="00B0F0"/>
                </a:solidFill>
                <a:effectLst/>
                <a:latin typeface="+mn-lt"/>
                <a:ea typeface="Calibri" panose="020F0502020204030204" pitchFamily="34" charset="0"/>
                <a:cs typeface="Times New Roman" panose="02020603050405020304" pitchFamily="18" charset="0"/>
              </a:rPr>
              <a:t>Alsof het pas nu is dat u zich volledig bewust wordt van al wat u meegemaakt hebt. </a:t>
            </a:r>
            <a:endParaRPr lang="nl-BE" sz="2400" dirty="0">
              <a:solidFill>
                <a:srgbClr val="00B0F0"/>
              </a:solidFill>
              <a:effectLst/>
              <a:latin typeface="+mn-lt"/>
              <a:ea typeface="Calibri" panose="020F0502020204030204" pitchFamily="34" charset="0"/>
              <a:cs typeface="Times New Roman" panose="02020603050405020304" pitchFamily="18" charset="0"/>
            </a:endParaRPr>
          </a:p>
          <a:p>
            <a:endParaRPr lang="nl-BE" dirty="0"/>
          </a:p>
        </p:txBody>
      </p:sp>
    </p:spTree>
    <p:extLst>
      <p:ext uri="{BB962C8B-B14F-4D97-AF65-F5344CB8AC3E}">
        <p14:creationId xmlns:p14="http://schemas.microsoft.com/office/powerpoint/2010/main" val="249983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10378-6B4E-B7B4-A719-C9770AD1C93B}"/>
              </a:ext>
            </a:extLst>
          </p:cNvPr>
          <p:cNvSpPr>
            <a:spLocks noGrp="1"/>
          </p:cNvSpPr>
          <p:nvPr>
            <p:ph type="title"/>
          </p:nvPr>
        </p:nvSpPr>
        <p:spPr/>
        <p:txBody>
          <a:bodyPr/>
          <a:lstStyle/>
          <a:p>
            <a:r>
              <a:rPr lang="nl-BE" b="1" dirty="0"/>
              <a:t>Hypnose</a:t>
            </a:r>
          </a:p>
        </p:txBody>
      </p:sp>
      <p:sp>
        <p:nvSpPr>
          <p:cNvPr id="3" name="Content Placeholder 2">
            <a:extLst>
              <a:ext uri="{FF2B5EF4-FFF2-40B4-BE49-F238E27FC236}">
                <a16:creationId xmlns:a16="http://schemas.microsoft.com/office/drawing/2014/main" id="{E1B09C4A-6934-564D-A94B-80224022A6CE}"/>
              </a:ext>
            </a:extLst>
          </p:cNvPr>
          <p:cNvSpPr>
            <a:spLocks noGrp="1"/>
          </p:cNvSpPr>
          <p:nvPr>
            <p:ph idx="1"/>
          </p:nvPr>
        </p:nvSpPr>
        <p:spPr>
          <a:xfrm>
            <a:off x="723900" y="1495425"/>
            <a:ext cx="10448925" cy="5105401"/>
          </a:xfrm>
        </p:spPr>
        <p:txBody>
          <a:bodyPr>
            <a:normAutofit/>
          </a:bodyPr>
          <a:lstStyle/>
          <a:p>
            <a:r>
              <a:rPr lang="nl-BE" sz="2400" dirty="0">
                <a:effectLst/>
                <a:latin typeface="+mn-lt"/>
                <a:ea typeface="Calibri" panose="020F0502020204030204" pitchFamily="34" charset="0"/>
                <a:cs typeface="Times New Roman" panose="02020603050405020304" pitchFamily="18" charset="0"/>
              </a:rPr>
              <a:t>“ </a:t>
            </a:r>
            <a:r>
              <a:rPr lang="nl-BE" sz="2400" dirty="0">
                <a:latin typeface="+mn-lt"/>
                <a:ea typeface="Calibri" panose="020F0502020204030204" pitchFamily="34" charset="0"/>
                <a:cs typeface="Times New Roman" panose="02020603050405020304" pitchFamily="18" charset="0"/>
              </a:rPr>
              <a:t>H</a:t>
            </a:r>
            <a:r>
              <a:rPr lang="nl-BE" sz="2400" dirty="0">
                <a:effectLst/>
                <a:latin typeface="+mn-lt"/>
                <a:ea typeface="Calibri" panose="020F0502020204030204" pitchFamily="34" charset="0"/>
                <a:cs typeface="Times New Roman" panose="02020603050405020304" pitchFamily="18" charset="0"/>
              </a:rPr>
              <a:t>ypnose behandelt de immobilisatie, de focalisatie van de patiënt op zijn probleem. De hypnotische tools hebben tot doel de patiënt te dissociëren van deze perceptie van geslotenheid en hem te helpen zich te openen voor andere zintuiglijke ervaringen.” (Celestin-Lhopitaux, 2014)</a:t>
            </a:r>
          </a:p>
          <a:p>
            <a:r>
              <a:rPr lang="nl-BE" sz="2400" dirty="0">
                <a:effectLst/>
                <a:latin typeface="+mn-lt"/>
                <a:ea typeface="Calibri" panose="020F0502020204030204" pitchFamily="34" charset="0"/>
                <a:cs typeface="Times New Roman" panose="02020603050405020304" pitchFamily="18" charset="0"/>
              </a:rPr>
              <a:t>Er bestaat een overvloedige corpus aan evidentie m.b.t. </a:t>
            </a:r>
            <a:r>
              <a:rPr lang="nl-BE" sz="2400" dirty="0">
                <a:latin typeface="+mn-lt"/>
                <a:ea typeface="Calibri" panose="020F0502020204030204" pitchFamily="34" charset="0"/>
                <a:cs typeface="Times New Roman" panose="02020603050405020304" pitchFamily="18" charset="0"/>
              </a:rPr>
              <a:t>d</a:t>
            </a:r>
            <a:r>
              <a:rPr lang="nl-BE" sz="2400" dirty="0">
                <a:effectLst/>
                <a:latin typeface="+mn-lt"/>
                <a:ea typeface="Calibri" panose="020F0502020204030204" pitchFamily="34" charset="0"/>
                <a:cs typeface="Times New Roman" panose="02020603050405020304" pitchFamily="18" charset="0"/>
              </a:rPr>
              <a:t>e therapeutische werkzaamheid van hypnose:</a:t>
            </a:r>
          </a:p>
          <a:p>
            <a:pPr lvl="1"/>
            <a:r>
              <a:rPr lang="nl-BE" sz="2000" dirty="0">
                <a:latin typeface="+mn-lt"/>
                <a:ea typeface="Calibri" panose="020F0502020204030204" pitchFamily="34" charset="0"/>
                <a:cs typeface="Times New Roman" panose="02020603050405020304" pitchFamily="18" charset="0"/>
              </a:rPr>
              <a:t>R</a:t>
            </a:r>
            <a:r>
              <a:rPr lang="nl-BE" sz="2000" dirty="0">
                <a:effectLst/>
                <a:latin typeface="+mn-lt"/>
                <a:ea typeface="Calibri" panose="020F0502020204030204" pitchFamily="34" charset="0"/>
                <a:cs typeface="Times New Roman" panose="02020603050405020304" pitchFamily="18" charset="0"/>
              </a:rPr>
              <a:t>ecent rapport van de Hoge Gezondheidsraad: “Het is overvloedig aangetoond dat het gebruik van hypnose de werkzaamheid van de psychotherapie verbetert”. </a:t>
            </a:r>
          </a:p>
          <a:p>
            <a:pPr lvl="1"/>
            <a:r>
              <a:rPr lang="nl-BE" sz="2000" dirty="0">
                <a:latin typeface="+mn-lt"/>
                <a:ea typeface="Calibri" panose="020F0502020204030204" pitchFamily="34" charset="0"/>
                <a:cs typeface="Times New Roman" panose="02020603050405020304" pitchFamily="18" charset="0"/>
              </a:rPr>
              <a:t>A</a:t>
            </a:r>
            <a:r>
              <a:rPr lang="nl-BE" sz="2000" dirty="0">
                <a:effectLst/>
                <a:latin typeface="+mn-lt"/>
                <a:ea typeface="Calibri" panose="020F0502020204030204" pitchFamily="34" charset="0"/>
                <a:cs typeface="Times New Roman" panose="02020603050405020304" pitchFamily="18" charset="0"/>
              </a:rPr>
              <a:t>anbevelingen van de International Society for Traumatic Studies: </a:t>
            </a:r>
            <a:r>
              <a:rPr lang="nl-BE" sz="2000" dirty="0">
                <a:latin typeface="+mn-lt"/>
                <a:ea typeface="Calibri" panose="020F0502020204030204" pitchFamily="34" charset="0"/>
                <a:cs typeface="Times New Roman" panose="02020603050405020304" pitchFamily="18" charset="0"/>
              </a:rPr>
              <a:t>I</a:t>
            </a:r>
            <a:r>
              <a:rPr lang="nl-BE" sz="2000" dirty="0">
                <a:effectLst/>
                <a:latin typeface="+mn-lt"/>
                <a:ea typeface="Calibri" panose="020F0502020204030204" pitchFamily="34" charset="0"/>
                <a:cs typeface="Times New Roman" panose="02020603050405020304" pitchFamily="18" charset="0"/>
              </a:rPr>
              <a:t>ntegratie van hypnotische technieken in een psychotherapeutische setting kunnen behulpzaam zijn in de behandeling van post-traumatische stress.</a:t>
            </a:r>
            <a:endParaRPr lang="nl-BE" sz="2000" dirty="0"/>
          </a:p>
        </p:txBody>
      </p:sp>
    </p:spTree>
    <p:extLst>
      <p:ext uri="{BB962C8B-B14F-4D97-AF65-F5344CB8AC3E}">
        <p14:creationId xmlns:p14="http://schemas.microsoft.com/office/powerpoint/2010/main" val="3202600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226</TotalTime>
  <Words>1546</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Times New Roman</vt:lpstr>
      <vt:lpstr>Wingdings</vt:lpstr>
      <vt:lpstr>Wingdings 3</vt:lpstr>
      <vt:lpstr>Ion</vt:lpstr>
      <vt:lpstr>  Inzet van enkele Mindfulness Based Interventions en (auto)-hypnotische technieken in de psychotherapie van zwaar getraumatiseerde mensen op de vlucht  Emmanuel Declercq, PhD Klinisch Psycholoog,  Psychoanalytisch Psychotherapeut in eigen praktijk (Diegem)</vt:lpstr>
      <vt:lpstr>Een contextualisering</vt:lpstr>
      <vt:lpstr>Enkele beschouwingen over psychotrauma</vt:lpstr>
      <vt:lpstr>Enkele beschouwingen over psychotrauma</vt:lpstr>
      <vt:lpstr>Een kliniek waar trauma, ballingschap en asiel onlosmakelijk met elkaar verbonden zijn  </vt:lpstr>
      <vt:lpstr>Implicaties voor de therapeutische praktijk?  Welke plaats voor meditatie en auto-hypnose hierin?     </vt:lpstr>
      <vt:lpstr>Meditatie</vt:lpstr>
      <vt:lpstr>Een korte illustratie</vt:lpstr>
      <vt:lpstr>Hypnose</vt:lpstr>
      <vt:lpstr>Hypnose als hulpmiddel in de kliniek met (zwaar) getraumatiseerde mensen op de vlucht</vt:lpstr>
      <vt:lpstr>Hypnose als hulpmiddel in de kliniek met (zwaar) getraumatiseerde mensen op de vlucht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 de inzet van enkele Minfulness Based Interventions en (auto)-hypnotische technieken in de psychotherpie van zwaar getraumatiseerde mensen op de vlucht  Emmanuel Declercq, PhD Klinisch Psycholoog,  Psychoanalytisch psychotherapeut</dc:title>
  <dc:creator>emmanuel DECLERCQ</dc:creator>
  <cp:lastModifiedBy>emmanuel DECLERCQ</cp:lastModifiedBy>
  <cp:revision>10</cp:revision>
  <dcterms:created xsi:type="dcterms:W3CDTF">2022-09-11T07:56:41Z</dcterms:created>
  <dcterms:modified xsi:type="dcterms:W3CDTF">2022-09-13T17:33:57Z</dcterms:modified>
</cp:coreProperties>
</file>