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04" r:id="rId2"/>
    <p:sldId id="405" r:id="rId3"/>
    <p:sldId id="258" r:id="rId4"/>
    <p:sldId id="367" r:id="rId5"/>
    <p:sldId id="406" r:id="rId6"/>
    <p:sldId id="343" r:id="rId7"/>
    <p:sldId id="407" r:id="rId8"/>
    <p:sldId id="402" r:id="rId9"/>
    <p:sldId id="401" r:id="rId10"/>
    <p:sldId id="297" r:id="rId11"/>
    <p:sldId id="408" r:id="rId12"/>
    <p:sldId id="409" r:id="rId13"/>
    <p:sldId id="410" r:id="rId14"/>
    <p:sldId id="411" r:id="rId15"/>
    <p:sldId id="278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410"/>
  </p:normalViewPr>
  <p:slideViewPr>
    <p:cSldViewPr snapToGrid="0" snapToObjects="1">
      <p:cViewPr varScale="1">
        <p:scale>
          <a:sx n="78" d="100"/>
          <a:sy n="78" d="100"/>
        </p:scale>
        <p:origin x="20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C508-04FF-C840-AC69-931A3B4CFA51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C829C-2770-F342-9D75-E6BEF92824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4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510B6-B3DC-574E-A370-C08CA8CD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E38CD3-3461-604C-BD95-A66816734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2F664C-EB83-DD48-A1D5-77302436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7D597-6464-DD4D-B55A-EAC7472E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519B6-BB01-0647-A306-D412E3E1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B5704-D103-E846-9848-411A45AF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A9C519-04B5-B14E-9061-7FEE3B3B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FFFF6-4740-7541-B10E-0FB33E97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EA75E0-164F-DD43-AE63-0572CD8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3812A1-9FC7-784A-81E2-10FEB366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76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5A6856-59DF-6144-B691-1B25BA47F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25F655-D181-814C-A6C3-D86D96C1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A74520-6C59-FF42-A4E3-8C9A2E59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4A8D96-4D67-D141-9214-7062B02D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6554BA-7C7E-A849-A480-B8274B34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53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9BB1B-1FDA-484C-AFC1-2EB3FB14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2051AC-BB32-B246-A741-B9AADC86A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58E73E-BF4D-F949-BD0F-02327F2C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A2A2B6-9D94-014E-B5C5-21668783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768F4-BB89-CF46-9D2C-DB96D1F6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2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AA768-C03E-EA44-A034-9F780A53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E97C75-C2DE-5649-A7B0-9AAA450F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64E473-6FD9-8F42-88D1-1D5DDCB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218CAE-C5EA-594A-8C76-2F055293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A6B22E-0A80-8B4B-B470-E5E03856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55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A6538-8F0D-924B-839D-5135277B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678AB-7F35-B54D-B70E-05C984508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C63223-B548-6741-8E0E-F037D11E2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C6DCD9-B002-6047-8423-7FE89334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1B30CD-8AC9-064C-A2C0-C277A4C3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AE635F-027D-CA43-A005-53F8AA8A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7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02282-184D-9E4F-8AF2-66B94167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F3BBD8-9CDA-C444-ABA9-DBDE6E996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7B17B0-44DB-9547-9E64-B88B09221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5F29304-CAE0-1B46-82EC-C3ECE229C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7E93EB-2EF8-4443-9AEA-C03F55769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E9FBF6-0FD6-E243-B1EE-29A4094E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D8CEB2-68B0-5244-9F8D-E501D4EF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B9007B-E4CF-9142-83AB-6A945BB7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24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FC852C-9229-E449-8E84-80D3427B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CFF23A-093E-CA48-9D0F-3F3631A2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338B1E-D917-3742-80AC-ED2D4E06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26C629-7AA3-DE41-AFA0-E5F4BF6D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98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A17117-1FB7-9E43-9D94-50B995C5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516896-5417-AE45-A766-4E1D6DD8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40417A-09B0-8549-86FF-D1BBBE2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07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39AE3-8861-C44B-84AF-1EE6CB2D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674A1C-2E80-FB4B-96DB-A706A5CF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CFBC35-C92E-A64F-BD2F-650E14486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0AA6D-1320-2E4E-A129-DCF4207F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E1C4D9-F9D1-2948-ACC9-5FA317F0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35C8E2-772F-7A4C-A7CA-40D4284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DB499-2D9D-0C46-953C-269879B7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D310BD-C513-434B-9AC7-D03DFF0E2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F4F33E-AB8A-D241-BEBF-039FE7BD7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F86449-FB93-B34C-A08F-FF80A12B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E2AD9A-2A54-C941-BEF7-9AD790D1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E85DC0-FCE3-D949-B375-F049E8DF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8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AAAC70F-9A62-DE42-AD2B-1594935C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D0EB37-A5BD-684A-AB8F-CED01D0B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4A9CF9-138C-9C43-868D-C84539405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4EA1-7DDB-9B47-98CF-1448C2C830F9}" type="datetimeFigureOut">
              <a:rPr lang="nl-BE" smtClean="0"/>
              <a:t>21/09/2022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56354F-E58E-6742-BF67-499383CD2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84B2F3-47DB-2F4E-A350-69A3F4665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D44D-EC5A-8D4C-A56B-7FB1F96A5E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04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831C2-1E5B-DCD5-510D-D19FA19A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200" b="1" dirty="0">
                <a:latin typeface="Courier" pitchFamily="2" charset="0"/>
              </a:rPr>
              <a:t>Visie, praktijk en onderzoek Open Dialogue</a:t>
            </a:r>
          </a:p>
          <a:p>
            <a:pPr marL="0" indent="0" algn="ctr">
              <a:buNone/>
            </a:pPr>
            <a:endParaRPr lang="nl-BE" sz="3200" dirty="0">
              <a:latin typeface="Courier" pitchFamily="2" charset="0"/>
            </a:endParaRPr>
          </a:p>
          <a:p>
            <a:pPr marL="0" indent="0" algn="ctr">
              <a:buNone/>
            </a:pPr>
            <a:r>
              <a:rPr lang="nl-BE" sz="3200" dirty="0">
                <a:latin typeface="Courier" pitchFamily="2" charset="0"/>
              </a:rPr>
              <a:t>Prof. Dr. Stijn Vanheule</a:t>
            </a:r>
          </a:p>
          <a:p>
            <a:pPr marL="0" indent="0" algn="ctr">
              <a:buNone/>
            </a:pPr>
            <a:r>
              <a:rPr lang="nl-BE" sz="3200" dirty="0">
                <a:latin typeface="Courier" pitchFamily="2" charset="0"/>
              </a:rPr>
              <a:t>Dag Van Wetter</a:t>
            </a:r>
          </a:p>
          <a:p>
            <a:pPr marL="0" indent="0" algn="ctr">
              <a:buNone/>
            </a:pPr>
            <a:r>
              <a:rPr lang="nl-BE" sz="3200">
                <a:latin typeface="Courier" pitchFamily="2" charset="0"/>
              </a:rPr>
              <a:t>Carolien </a:t>
            </a:r>
            <a:r>
              <a:rPr lang="nl-BE" sz="3200" dirty="0">
                <a:latin typeface="Courier" pitchFamily="2" charset="0"/>
              </a:rPr>
              <a:t>Schalenbourg</a:t>
            </a:r>
          </a:p>
        </p:txBody>
      </p:sp>
    </p:spTree>
    <p:extLst>
      <p:ext uri="{BB962C8B-B14F-4D97-AF65-F5344CB8AC3E}">
        <p14:creationId xmlns:p14="http://schemas.microsoft.com/office/powerpoint/2010/main" val="12909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CEAE30-7CD6-AC47-A46B-FF6924585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21" r="-2" b="723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704F2-1A74-C844-B725-6B04E30E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dirty="0">
                <a:latin typeface="Courier" pitchFamily="2" charset="0"/>
              </a:rPr>
              <a:t>Bevreemding bij psychose</a:t>
            </a:r>
            <a:endParaRPr lang="nl-BE" sz="2000" dirty="0">
              <a:latin typeface="Courier" pitchFamily="2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000" dirty="0">
                <a:latin typeface="Courier" pitchFamily="2" charset="0"/>
                <a:sym typeface="Wingdings" pitchFamily="2" charset="2"/>
              </a:rPr>
              <a:t>In het ‘ik’ gebeuren allerei dingen die als ‘niet-ik’ aanvoelen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000" dirty="0">
                <a:latin typeface="Courier" pitchFamily="2" charset="0"/>
                <a:sym typeface="Wingdings" pitchFamily="2" charset="2"/>
              </a:rPr>
              <a:t>Verlies van herkenningspunten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000" dirty="0">
                <a:latin typeface="Courier" pitchFamily="2" charset="0"/>
                <a:sym typeface="Wingdings" pitchFamily="2" charset="2"/>
              </a:rPr>
              <a:t>Angst (radeloos, depressief, drugs…)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BE" sz="2000" dirty="0">
              <a:latin typeface="Courier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9265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arom een psychose niet zo gek is">
            <a:extLst>
              <a:ext uri="{FF2B5EF4-FFF2-40B4-BE49-F238E27FC236}">
                <a16:creationId xmlns:a16="http://schemas.microsoft.com/office/drawing/2014/main" id="{2C1D7932-32C5-2D3F-5226-BC01BC35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67" y="262952"/>
            <a:ext cx="4057305" cy="624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3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02F09-A949-9098-B2A4-B4AFEFD5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ourier" pitchFamily="2" charset="0"/>
              </a:rPr>
              <a:t>Welke hulp bij psychose?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888128-208B-F9AA-5C42-EA2983DB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Courier" pitchFamily="2" charset="0"/>
              </a:rPr>
              <a:t>Basishouding van radicale hoop en sympathie</a:t>
            </a:r>
          </a:p>
          <a:p>
            <a:r>
              <a:rPr lang="nl-BE" dirty="0">
                <a:latin typeface="Courier" pitchFamily="2" charset="0"/>
              </a:rPr>
              <a:t>Contact leggen en perspectief bieden</a:t>
            </a:r>
          </a:p>
          <a:p>
            <a:r>
              <a:rPr lang="nl-BE" dirty="0">
                <a:latin typeface="Courier" pitchFamily="2" charset="0"/>
              </a:rPr>
              <a:t>Via gesprekken voeling krijgen met lastige aspecten in de context</a:t>
            </a:r>
          </a:p>
        </p:txBody>
      </p:sp>
    </p:spTree>
    <p:extLst>
      <p:ext uri="{BB962C8B-B14F-4D97-AF65-F5344CB8AC3E}">
        <p14:creationId xmlns:p14="http://schemas.microsoft.com/office/powerpoint/2010/main" val="369766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2C734-0622-903C-1AC8-8ED21C03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85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nl-NL" sz="3200" b="1" dirty="0">
                <a:effectLst/>
                <a:latin typeface="Courier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Psychotherapie bij psychose heeft vier functies:</a:t>
            </a:r>
          </a:p>
          <a:p>
            <a:pPr marL="0" indent="0">
              <a:lnSpc>
                <a:spcPct val="107000"/>
              </a:lnSpc>
              <a:buNone/>
            </a:pPr>
            <a:endParaRPr lang="nl-BE" sz="3200" dirty="0">
              <a:effectLst/>
              <a:latin typeface="Courier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" pitchFamily="2" charset="0"/>
              <a:buChar char="-"/>
            </a:pPr>
            <a:r>
              <a:rPr lang="nl-NL" dirty="0">
                <a:effectLst/>
                <a:latin typeface="Courier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Hulp bij het omgaan met (vroegere) psychotische ervaringen</a:t>
            </a:r>
            <a:endParaRPr lang="nl-BE" dirty="0">
              <a:effectLst/>
              <a:latin typeface="Courier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" pitchFamily="2" charset="0"/>
              <a:buChar char="-"/>
            </a:pPr>
            <a:r>
              <a:rPr lang="nl-NL" dirty="0">
                <a:effectLst/>
                <a:latin typeface="Courier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Voeling krijgen met omstandigheden en existentiële dilemma’s die je uit evenwicht halen</a:t>
            </a:r>
            <a:endParaRPr lang="nl-BE" dirty="0">
              <a:effectLst/>
              <a:latin typeface="Courier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" pitchFamily="2" charset="0"/>
              <a:buChar char="-"/>
            </a:pPr>
            <a:r>
              <a:rPr lang="nl-NL" dirty="0">
                <a:effectLst/>
                <a:latin typeface="Courier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Snappen wat je psychotische ervaringen uitdrukken</a:t>
            </a:r>
            <a:endParaRPr lang="nl-BE" dirty="0">
              <a:effectLst/>
              <a:latin typeface="Courier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ourier" pitchFamily="2" charset="0"/>
              <a:buChar char="-"/>
            </a:pPr>
            <a:r>
              <a:rPr lang="nl-NL" dirty="0">
                <a:effectLst/>
                <a:latin typeface="Courier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Steun bieden bij alle facetten van het herstelproces</a:t>
            </a:r>
            <a:endParaRPr lang="nl-BE" dirty="0">
              <a:effectLst/>
              <a:latin typeface="Courier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94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79828-F39A-49AD-4EBC-757D0441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>
                <a:latin typeface="Courier" pitchFamily="2" charset="0"/>
              </a:rPr>
              <a:t>Open Dialogue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22ADA-D772-A589-A9AC-D5A666C07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Courier" pitchFamily="2" charset="0"/>
              </a:rPr>
              <a:t>Psychose is uitdrukking van onbegrepen crisis / trauma</a:t>
            </a:r>
          </a:p>
          <a:p>
            <a:r>
              <a:rPr lang="nl-BE" dirty="0">
                <a:latin typeface="Courier" pitchFamily="2" charset="0"/>
              </a:rPr>
              <a:t>Spreken is polyfoon en belichaamd</a:t>
            </a:r>
          </a:p>
          <a:p>
            <a:r>
              <a:rPr lang="nl-BE" dirty="0">
                <a:latin typeface="Courier" pitchFamily="2" charset="0"/>
              </a:rPr>
              <a:t>Netwerkperspectief</a:t>
            </a:r>
          </a:p>
        </p:txBody>
      </p:sp>
    </p:spTree>
    <p:extLst>
      <p:ext uri="{BB962C8B-B14F-4D97-AF65-F5344CB8AC3E}">
        <p14:creationId xmlns:p14="http://schemas.microsoft.com/office/powerpoint/2010/main" val="1479125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39D879-6042-1D40-89E7-95F75A0D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71" y="339467"/>
            <a:ext cx="2269447" cy="182243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37EE86E-0576-2B41-C1C8-C8FF1AD9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201" y="4599708"/>
            <a:ext cx="2169090" cy="179935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837F335-6767-80EC-B226-F44750DEE55B}"/>
              </a:ext>
            </a:extLst>
          </p:cNvPr>
          <p:cNvSpPr txBox="1"/>
          <p:nvPr/>
        </p:nvSpPr>
        <p:spPr>
          <a:xfrm>
            <a:off x="464971" y="3198167"/>
            <a:ext cx="1032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latin typeface="Courier" pitchFamily="2" charset="0"/>
              </a:rPr>
              <a:t>Boeken met korting: https://www.lannoo.be/nl/ggzcongres</a:t>
            </a:r>
          </a:p>
        </p:txBody>
      </p:sp>
    </p:spTree>
    <p:extLst>
      <p:ext uri="{BB962C8B-B14F-4D97-AF65-F5344CB8AC3E}">
        <p14:creationId xmlns:p14="http://schemas.microsoft.com/office/powerpoint/2010/main" val="27351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456EF1A-B07D-8A11-7E58-B9016D5B75AD}"/>
              </a:ext>
            </a:extLst>
          </p:cNvPr>
          <p:cNvSpPr txBox="1"/>
          <p:nvPr/>
        </p:nvSpPr>
        <p:spPr>
          <a:xfrm>
            <a:off x="1821873" y="2644170"/>
            <a:ext cx="8548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latin typeface="Courier" pitchFamily="2" charset="0"/>
              </a:rPr>
              <a:t>Psychose als psychische crisis</a:t>
            </a:r>
          </a:p>
          <a:p>
            <a:pPr algn="ctr"/>
            <a:endParaRPr lang="nl-BE" sz="3200" dirty="0">
              <a:latin typeface="Courier" pitchFamily="2" charset="0"/>
            </a:endParaRPr>
          </a:p>
          <a:p>
            <a:pPr algn="ctr"/>
            <a:r>
              <a:rPr lang="nl-BE" sz="3200" dirty="0">
                <a:latin typeface="Courier" pitchFamily="2" charset="0"/>
              </a:rPr>
              <a:t>Prof. Dr. Stijn Vanheule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431147-6F30-DA07-CD47-99CCA9B0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13" y="413886"/>
            <a:ext cx="2002766" cy="1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24000" y="240805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4000" dirty="0">
              <a:solidFill>
                <a:prstClr val="black"/>
              </a:solidFill>
              <a:latin typeface="Quicksand" panose="02000503000000000000" pitchFamily="2" charset="0"/>
            </a:endParaRPr>
          </a:p>
          <a:p>
            <a:r>
              <a:rPr lang="nl-BE" sz="4000" dirty="0">
                <a:solidFill>
                  <a:prstClr val="black"/>
                </a:solidFill>
                <a:latin typeface="Quicksand" panose="02000503000000000000" pitchFamily="2" charset="0"/>
              </a:rPr>
              <a:t>   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100" b="1" dirty="0">
              <a:solidFill>
                <a:prstClr val="black"/>
              </a:solidFill>
              <a:latin typeface="Quicksand" panose="02000503000000000000" pitchFamily="2" charset="0"/>
              <a:ea typeface="Calibri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100" b="1" dirty="0">
                <a:solidFill>
                  <a:prstClr val="black"/>
                </a:solidFill>
                <a:latin typeface="Quicksand" panose="02000503000000000000" pitchFamily="2" charset="0"/>
                <a:ea typeface="Calibri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8" name="Rechthoek 7"/>
          <p:cNvSpPr/>
          <p:nvPr/>
        </p:nvSpPr>
        <p:spPr>
          <a:xfrm>
            <a:off x="1524000" y="260649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000" dirty="0"/>
          </a:p>
          <a:p>
            <a:r>
              <a:rPr lang="nl-BE" sz="1000" b="1" dirty="0"/>
              <a:t>  </a:t>
            </a:r>
          </a:p>
          <a:p>
            <a:endParaRPr lang="nl-BE" sz="1100" b="1" dirty="0">
              <a:latin typeface="Quicksand" panose="02000503000000000000" pitchFamily="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40768"/>
            <a:ext cx="4267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pzorgen. Psychose begrijpen">
            <a:extLst>
              <a:ext uri="{FF2B5EF4-FFF2-40B4-BE49-F238E27FC236}">
                <a16:creationId xmlns:a16="http://schemas.microsoft.com/office/drawing/2014/main" id="{EB9004D5-8B73-57FE-7826-A8830ACB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47650"/>
            <a:ext cx="42418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FF3F495-3D68-7F2A-95CA-95262D14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9" y="0"/>
            <a:ext cx="9182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28" y="1429657"/>
            <a:ext cx="9950929" cy="39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99B79-CE37-1DD4-8A31-EC8D69AB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89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>
                <a:latin typeface="Courier" pitchFamily="2" charset="0"/>
              </a:rPr>
              <a:t>Psychose als crisis</a:t>
            </a:r>
          </a:p>
          <a:p>
            <a:pPr marL="0" indent="0">
              <a:buNone/>
            </a:pPr>
            <a:endParaRPr lang="nl-BE" dirty="0">
              <a:latin typeface="Courier" pitchFamily="2" charset="0"/>
            </a:endParaRPr>
          </a:p>
          <a:p>
            <a:r>
              <a:rPr lang="nl-BE" dirty="0">
                <a:latin typeface="Courier" pitchFamily="2" charset="0"/>
              </a:rPr>
              <a:t>Psychose = bewustzijnservaring waarbij de werkelijkheid een onwerkelijke karakter krijgt en associatieve betekenisverbanden de overhand nemen</a:t>
            </a:r>
          </a:p>
          <a:p>
            <a:r>
              <a:rPr lang="nl-BE" dirty="0">
                <a:latin typeface="Courier" pitchFamily="2" charset="0"/>
              </a:rPr>
              <a:t>Duikt op in lastige levenscontexten en op kantelmomenten</a:t>
            </a:r>
          </a:p>
          <a:p>
            <a:r>
              <a:rPr lang="nl-BE" dirty="0">
                <a:latin typeface="Courier" pitchFamily="2" charset="0"/>
              </a:rPr>
              <a:t>Taal verliest haar organiserende werking in het bewustzijn</a:t>
            </a:r>
          </a:p>
        </p:txBody>
      </p:sp>
    </p:spTree>
    <p:extLst>
      <p:ext uri="{BB962C8B-B14F-4D97-AF65-F5344CB8AC3E}">
        <p14:creationId xmlns:p14="http://schemas.microsoft.com/office/powerpoint/2010/main" val="52845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E42523-4903-EB44-AEAB-36A26E54A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9" r="14890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9AEF78-1EDC-2941-9C2C-E84ABE564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783570"/>
            <a:ext cx="3959351" cy="374276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nl-BE" sz="2000" dirty="0">
              <a:latin typeface="Courier" pitchFamily="2" charset="0"/>
            </a:endParaRPr>
          </a:p>
          <a:p>
            <a:pPr lvl="1">
              <a:buFont typeface="Wingdings" pitchFamily="2" charset="2"/>
              <a:buChar char="à"/>
            </a:pPr>
            <a:r>
              <a:rPr lang="nl-BE" sz="2000" dirty="0">
                <a:latin typeface="Courier" pitchFamily="2" charset="0"/>
                <a:sym typeface="Wingdings" pitchFamily="2" charset="2"/>
              </a:rPr>
              <a:t> De werkelijkheid is niet vanzelfsprekend. </a:t>
            </a:r>
            <a:r>
              <a:rPr lang="nl-NL" sz="2000" dirty="0">
                <a:latin typeface="Courier" pitchFamily="2" charset="0"/>
              </a:rPr>
              <a:t>Wíj maken haar sprekend/bevattelijk door zelf te spreken</a:t>
            </a:r>
          </a:p>
          <a:p>
            <a:pPr lvl="1">
              <a:buFont typeface="Wingdings" pitchFamily="2" charset="2"/>
              <a:buChar char="à"/>
            </a:pPr>
            <a:endParaRPr lang="nl-BE" sz="2000" dirty="0">
              <a:latin typeface="Courier" pitchFamily="2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r>
              <a:rPr lang="nl-BE" sz="2000" dirty="0">
                <a:latin typeface="Courier" pitchFamily="2" charset="0"/>
                <a:sym typeface="Wingdings" pitchFamily="2" charset="2"/>
              </a:rPr>
              <a:t> </a:t>
            </a:r>
            <a:r>
              <a:rPr lang="nl-NL" sz="2000" dirty="0">
                <a:latin typeface="Courier" pitchFamily="2" charset="0"/>
              </a:rPr>
              <a:t>Als dat radicaal mislukt: bevreemding (+overspoeling)</a:t>
            </a:r>
            <a:endParaRPr lang="nl-BE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6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9B7387-BE05-C44B-94BC-F5EA302B0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l="6797" r="14596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3D4859-B43B-F74A-B534-35BDFEB1C30B}"/>
              </a:ext>
            </a:extLst>
          </p:cNvPr>
          <p:cNvSpPr txBox="1"/>
          <p:nvPr/>
        </p:nvSpPr>
        <p:spPr>
          <a:xfrm>
            <a:off x="7951295" y="1833692"/>
            <a:ext cx="424070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Waanzin</a:t>
            </a:r>
            <a:r>
              <a:rPr lang="en-US" sz="2400" dirty="0">
                <a:latin typeface="Courier" pitchFamily="2" charset="0"/>
                <a:ea typeface="+mj-ea"/>
                <a:cs typeface="+mj-cs"/>
              </a:rPr>
              <a:t> = wan-zin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</a:pPr>
            <a:endParaRPr lang="en-US" sz="2400" dirty="0">
              <a:latin typeface="Courier" pitchFamily="2" charset="0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Psychose</a:t>
            </a:r>
            <a:r>
              <a:rPr lang="en-US" sz="2400" dirty="0">
                <a:latin typeface="Courier" pitchFamily="2" charset="0"/>
                <a:ea typeface="+mj-ea"/>
                <a:cs typeface="+mj-cs"/>
              </a:rPr>
              <a:t> = </a:t>
            </a: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werkelijkheid</a:t>
            </a:r>
            <a:r>
              <a:rPr lang="en-US" sz="2400" dirty="0">
                <a:latin typeface="Courier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krijgt</a:t>
            </a:r>
            <a:r>
              <a:rPr lang="en-US" sz="2400" dirty="0">
                <a:latin typeface="Courier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onwerkelijk</a:t>
            </a:r>
            <a:r>
              <a:rPr lang="en-US" sz="2400" dirty="0">
                <a:latin typeface="Courier" pitchFamily="2" charset="0"/>
                <a:ea typeface="+mj-ea"/>
                <a:cs typeface="+mj-cs"/>
              </a:rPr>
              <a:t> </a:t>
            </a:r>
            <a:r>
              <a:rPr lang="en-US" sz="2400" dirty="0" err="1">
                <a:latin typeface="Courier" pitchFamily="2" charset="0"/>
                <a:ea typeface="+mj-ea"/>
                <a:cs typeface="+mj-cs"/>
              </a:rPr>
              <a:t>karakter</a:t>
            </a:r>
            <a:endParaRPr lang="en-US" sz="2400" dirty="0">
              <a:latin typeface="Courier" pitchFamily="2" charset="0"/>
              <a:ea typeface="+mj-ea"/>
              <a:cs typeface="+mj-cs"/>
            </a:endParaRP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à"/>
            </a:pPr>
            <a:endParaRPr lang="en-US" sz="2400" dirty="0">
              <a:latin typeface="Courier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01649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230</Words>
  <Application>Microsoft Macintosh PowerPoint</Application>
  <PresentationFormat>Breedbeeld</PresentationFormat>
  <Paragraphs>45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Quicksand</vt:lpstr>
      <vt:lpstr>Arial</vt:lpstr>
      <vt:lpstr>Calibri</vt:lpstr>
      <vt:lpstr>Calibri Light</vt:lpstr>
      <vt:lpstr>Courier</vt:lpstr>
      <vt:lpstr>Courier New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hulp bij psychose?</vt:lpstr>
      <vt:lpstr>PowerPoint-presentatie</vt:lpstr>
      <vt:lpstr>Open Dialogue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Vormingsdag psychose</dc:title>
  <dc:creator>Stijn Vanheule</dc:creator>
  <cp:lastModifiedBy>Stijn Vanheule</cp:lastModifiedBy>
  <cp:revision>76</cp:revision>
  <dcterms:created xsi:type="dcterms:W3CDTF">2021-03-26T13:34:56Z</dcterms:created>
  <dcterms:modified xsi:type="dcterms:W3CDTF">2022-09-21T06:56:31Z</dcterms:modified>
</cp:coreProperties>
</file>